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4630400" cy="8229600"/>
  <p:notesSz cx="8229600" cy="14630400"/>
  <p:embeddedFontLst>
    <p:embeddedFont>
      <p:font typeface="Book Antiqua" panose="02040602050305030304" pitchFamily="18" charset="0"/>
      <p:regular r:id="rId24"/>
      <p:bold r:id="rId25"/>
      <p:italic r:id="rId26"/>
      <p:boldItalic r:id="rId27"/>
    </p:embeddedFont>
    <p:embeddedFont>
      <p:font typeface="Sora Light" panose="020B0604020202020204" charset="0"/>
      <p:regular r:id="rId28"/>
    </p:embeddedFont>
    <p:embeddedFont>
      <p:font typeface="Sora Semi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2C83AF-294F-44A7-4B00-F9FB6C458846}" name="srivarshini ak" initials="sa" userId="151e9e3481c265d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BE38CF-DB3E-7955-D104-7C52813DAFD5}" v="2" dt="2025-12-05T16:11:20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46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ngchao Pan" userId="S::zpan222@wisc.edu::6d3cdbb9-a36c-46b0-b8b8-86b77be1e9aa" providerId="AD" clId="Web-{71BE38CF-DB3E-7955-D104-7C52813DAFD5}"/>
    <pc:docChg chg="modSld">
      <pc:chgData name="Zhongchao Pan" userId="S::zpan222@wisc.edu::6d3cdbb9-a36c-46b0-b8b8-86b77be1e9aa" providerId="AD" clId="Web-{71BE38CF-DB3E-7955-D104-7C52813DAFD5}" dt="2025-12-05T16:11:20.794" v="1"/>
      <pc:docMkLst>
        <pc:docMk/>
      </pc:docMkLst>
      <pc:sldChg chg="mod modClrScheme chgLayout">
        <pc:chgData name="Zhongchao Pan" userId="S::zpan222@wisc.edu::6d3cdbb9-a36c-46b0-b8b8-86b77be1e9aa" providerId="AD" clId="Web-{71BE38CF-DB3E-7955-D104-7C52813DAFD5}" dt="2025-12-05T16:11:20.794" v="1"/>
        <pc:sldMkLst>
          <pc:docMk/>
          <pc:sldMk cId="0" sldId="256"/>
        </pc:sldMkLst>
      </pc:sldChg>
    </pc:docChg>
  </pc:docChgLst>
</pc:chgInfo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-compressed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3" Type="http://schemas.openxmlformats.org/officeDocument/2006/relationships/image" Target="../media/image3-compressed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
<Relationships xmlns="http://schemas.openxmlformats.org/package/2006/relationships"><Relationship Id="rId3" Type="http://schemas.openxmlformats.org/officeDocument/2006/relationships/image" Target="../media/image38-compressed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11.xml.rels><?xml version="1.0" encoding="UTF-8" standalone="yes"?>
<Relationships xmlns="http://schemas.openxmlformats.org/package/2006/relationships"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26" Type="http://schemas.openxmlformats.org/officeDocument/2006/relationships/tags" Target="../tags/tag46.xml"/><Relationship Id="rId39" Type="http://schemas.openxmlformats.org/officeDocument/2006/relationships/image" Target="../media/image45.png"/><Relationship Id="rId21" Type="http://schemas.openxmlformats.org/officeDocument/2006/relationships/tags" Target="../tags/tag41.xml"/><Relationship Id="rId34" Type="http://schemas.openxmlformats.org/officeDocument/2006/relationships/image" Target="../media/image40.svg"/><Relationship Id="rId42" Type="http://schemas.openxmlformats.org/officeDocument/2006/relationships/image" Target="../media/image48.svg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9" Type="http://schemas.openxmlformats.org/officeDocument/2006/relationships/tags" Target="../tags/tag49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tags" Target="../tags/tag44.xml"/><Relationship Id="rId32" Type="http://schemas.openxmlformats.org/officeDocument/2006/relationships/notesSlide" Target="../notesSlides/notesSlide11.xml"/><Relationship Id="rId37" Type="http://schemas.openxmlformats.org/officeDocument/2006/relationships/image" Target="../media/image43.png"/><Relationship Id="rId40" Type="http://schemas.openxmlformats.org/officeDocument/2006/relationships/image" Target="../media/image46.svg"/><Relationship Id="rId45" Type="http://schemas.openxmlformats.org/officeDocument/2006/relationships/image" Target="../media/image4.jpe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tags" Target="../tags/tag43.xml"/><Relationship Id="rId28" Type="http://schemas.openxmlformats.org/officeDocument/2006/relationships/tags" Target="../tags/tag48.xml"/><Relationship Id="rId36" Type="http://schemas.openxmlformats.org/officeDocument/2006/relationships/image" Target="../media/image42.svg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50.sv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tags" Target="../tags/tag42.xml"/><Relationship Id="rId27" Type="http://schemas.openxmlformats.org/officeDocument/2006/relationships/tags" Target="../tags/tag47.xml"/><Relationship Id="rId30" Type="http://schemas.openxmlformats.org/officeDocument/2006/relationships/tags" Target="../tags/tag50.xml"/><Relationship Id="rId35" Type="http://schemas.openxmlformats.org/officeDocument/2006/relationships/image" Target="../media/image41.png"/><Relationship Id="rId43" Type="http://schemas.openxmlformats.org/officeDocument/2006/relationships/image" Target="../media/image49.png"/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tags" Target="../tags/tag45.xml"/><Relationship Id="rId33" Type="http://schemas.openxmlformats.org/officeDocument/2006/relationships/image" Target="../media/image39.png"/><Relationship Id="rId38" Type="http://schemas.openxmlformats.org/officeDocument/2006/relationships/image" Target="../media/image44.svg"/><Relationship Id="rId20" Type="http://schemas.openxmlformats.org/officeDocument/2006/relationships/tags" Target="../tags/tag40.xml"/><Relationship Id="rId41" Type="http://schemas.openxmlformats.org/officeDocument/2006/relationships/image" Target="../media/image47.png"/></Relationships>
</file>

<file path=ppt/slides/_rels/slide12.xml.rels><?xml version="1.0" encoding="UTF-8" standalone="yes"?>
<Relationships xmlns="http://schemas.openxmlformats.org/package/2006/relationships"><Relationship Id="rId3" Type="http://schemas.openxmlformats.org/officeDocument/2006/relationships/image" Target="../media/image51-compressed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
<Relationships xmlns="http://schemas.openxmlformats.org/package/2006/relationships"><Relationship Id="rId3" Type="http://schemas.openxmlformats.org/officeDocument/2006/relationships/image" Target="../media/image52-compressed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4.xml.rels><?xml version="1.0" encoding="UTF-8" standalone="yes"?>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.jpe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15.xml.rels><?xml version="1.0" encoding="UTF-8" standalone="yes"?>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-compressed.jpg"/><Relationship Id="rId7" Type="http://schemas.openxmlformats.org/officeDocument/2006/relationships/image" Target="../media/image68.sv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18.svg"/><Relationship Id="rId5" Type="http://schemas.openxmlformats.org/officeDocument/2006/relationships/image" Target="../media/image66.svg"/><Relationship Id="rId10" Type="http://schemas.openxmlformats.org/officeDocument/2006/relationships/image" Target="../media/image17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6.xml.rels><?xml version="1.0" encoding="UTF-8" standalone="yes"?>
<Relationships xmlns="http://schemas.openxmlformats.org/package/2006/relationships"><Relationship Id="rId3" Type="http://schemas.openxmlformats.org/officeDocument/2006/relationships/image" Target="../media/image71-compressed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7.xml.rels><?xml version="1.0" encoding="UTF-8" standalone="yes"?>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5" Type="http://schemas.openxmlformats.org/officeDocument/2006/relationships/image" Target="../media/image4.jpe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18.xml.rels><?xml version="1.0" encoding="UTF-8" standalone="yes"?>
<Relationships xmlns="http://schemas.openxmlformats.org/package/2006/relationships"><Relationship Id="rId3" Type="http://schemas.openxmlformats.org/officeDocument/2006/relationships/image" Target="../media/image84-compressed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
<Relationships xmlns="http://schemas.openxmlformats.org/package/2006/relationships"><Relationship Id="rId3" Type="http://schemas.openxmlformats.org/officeDocument/2006/relationships/image" Target="../media/image10-compressed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
<Relationships xmlns="http://schemas.openxmlformats.org/package/2006/relationships"><Relationship Id="rId3" Type="http://schemas.openxmlformats.org/officeDocument/2006/relationships/image" Target="../media/image13-compressed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
<Relationships xmlns="http://schemas.openxmlformats.org/package/2006/relationships"><Relationship Id="rId3" Type="http://schemas.openxmlformats.org/officeDocument/2006/relationships/image" Target="../media/image14-compressed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.xml.rels><?xml version="1.0" encoding="UTF-8" standalone="yes"?>
<Relationships xmlns="http://schemas.openxmlformats.org/package/2006/relationships"><Relationship Id="rId3" Type="http://schemas.openxmlformats.org/officeDocument/2006/relationships/image" Target="../media/image15-compressed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4.jpe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23" Type="http://schemas.openxmlformats.org/officeDocument/2006/relationships/image" Target="../media/image36.sv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png"/></Relationships>
</file>

<file path=ppt/slides/_rels/slide9.xml.rels><?xml version="1.0" encoding="UTF-8" standalone="yes"?>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1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37-compressed.jp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94642"/>
            <a:ext cx="7627382" cy="21381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Data Tagging System for UW–Madison Transportation Services</a:t>
            </a:r>
            <a:endParaRPr lang="en-US" sz="4450" dirty="0">
              <a:latin typeface="Book Antiqua" panose="020406020503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417" y="7340669"/>
            <a:ext cx="1798983" cy="888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4709" y="4599342"/>
            <a:ext cx="5937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 Antiqua" panose="02040602050305030304" pitchFamily="18" charset="0"/>
                <a:ea typeface="Cambria" panose="02040503050406030204" pitchFamily="18" charset="0"/>
                <a:cs typeface="Sora Semi Bold" panose="020B0604020202020204" charset="0"/>
              </a:rPr>
              <a:t>Presented by:</a:t>
            </a:r>
          </a:p>
          <a:p>
            <a:br>
              <a:rPr lang="en-US" dirty="0">
                <a:latin typeface="Book Antiqua" panose="02040602050305030304" pitchFamily="18" charset="0"/>
                <a:ea typeface="Cambria" panose="02040503050406030204" pitchFamily="18" charset="0"/>
                <a:cs typeface="Sora Semi Bold" panose="020B0604020202020204" charset="0"/>
              </a:rPr>
            </a:br>
            <a:r>
              <a:rPr lang="en-US" dirty="0">
                <a:latin typeface="Book Antiqua" panose="02040602050305030304" pitchFamily="18" charset="0"/>
                <a:ea typeface="Cambria" panose="02040503050406030204" pitchFamily="18" charset="0"/>
                <a:cs typeface="Sora Semi Bold" panose="020B0604020202020204" charset="0"/>
              </a:rPr>
              <a:t>Krish Prakash BHAT</a:t>
            </a:r>
          </a:p>
          <a:p>
            <a:r>
              <a:rPr lang="en-US" dirty="0">
                <a:latin typeface="Book Antiqua" panose="02040602050305030304" pitchFamily="18" charset="0"/>
                <a:ea typeface="Cambria" panose="02040503050406030204" pitchFamily="18" charset="0"/>
                <a:cs typeface="Sora Semi Bold" panose="020B0604020202020204" charset="0"/>
              </a:rPr>
              <a:t>Rohini Ramesh</a:t>
            </a:r>
          </a:p>
          <a:p>
            <a:r>
              <a:rPr lang="en-US" dirty="0">
                <a:latin typeface="Book Antiqua" panose="02040602050305030304" pitchFamily="18" charset="0"/>
                <a:ea typeface="Cambria" panose="02040503050406030204" pitchFamily="18" charset="0"/>
                <a:cs typeface="Sora Semi Bold" panose="020B0604020202020204" charset="0"/>
              </a:rPr>
              <a:t>Srivarshini Ankaiah Krishnappa</a:t>
            </a:r>
          </a:p>
          <a:p>
            <a:r>
              <a:rPr lang="en-US" dirty="0">
                <a:latin typeface="Book Antiqua" panose="02040602050305030304" pitchFamily="18" charset="0"/>
                <a:ea typeface="Cambria" panose="02040503050406030204" pitchFamily="18" charset="0"/>
                <a:cs typeface="Sora Semi Bold" panose="020B0604020202020204" charset="0"/>
              </a:rPr>
              <a:t>Zhongchao Pan</a:t>
            </a:r>
          </a:p>
          <a:p>
            <a:r>
              <a:rPr lang="en-US" dirty="0">
                <a:latin typeface="Book Antiqua" panose="02040602050305030304" pitchFamily="18" charset="0"/>
                <a:ea typeface="Cambria" panose="02040503050406030204" pitchFamily="18" charset="0"/>
                <a:cs typeface="Sora Semi Bold" panose="020B0604020202020204" charset="0"/>
              </a:rPr>
              <a:t>Ziyue Li</a:t>
            </a:r>
          </a:p>
          <a:p>
            <a:endParaRPr lang="en-US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8058" y="1004292"/>
            <a:ext cx="7627382" cy="12827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Project Development Timeline</a:t>
            </a:r>
            <a:endParaRPr lang="en-US" sz="4000" b="1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90918" y="2263021"/>
            <a:ext cx="22860" cy="4435435"/>
          </a:xfrm>
          <a:prstGeom prst="roundRect">
            <a:avLst>
              <a:gd name="adj" fmla="val 35826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68058" y="2470904"/>
            <a:ext cx="389930" cy="22860"/>
          </a:xfrm>
          <a:prstGeom prst="roundRect">
            <a:avLst>
              <a:gd name="adj" fmla="val 35826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17813" y="2409230"/>
            <a:ext cx="146209" cy="146209"/>
          </a:xfrm>
          <a:prstGeom prst="roundRect">
            <a:avLst>
              <a:gd name="adj" fmla="val 312703"/>
            </a:avLst>
          </a:prstGeom>
          <a:solidFill>
            <a:srgbClr val="DA1B2E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70896" y="2329934"/>
            <a:ext cx="2565678" cy="320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Weeks 1–3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170896" y="2767489"/>
            <a:ext cx="6701195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Requirements Gathering &amp; Data Collection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368058" y="3677245"/>
            <a:ext cx="389930" cy="22860"/>
          </a:xfrm>
          <a:prstGeom prst="roundRect">
            <a:avLst>
              <a:gd name="adj" fmla="val 35826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17813" y="3615571"/>
            <a:ext cx="146209" cy="146209"/>
          </a:xfrm>
          <a:prstGeom prst="roundRect">
            <a:avLst>
              <a:gd name="adj" fmla="val 312703"/>
            </a:avLst>
          </a:prstGeom>
          <a:solidFill>
            <a:srgbClr val="DA1B2E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170896" y="3536275"/>
            <a:ext cx="2565678" cy="320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Weeks 4–7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170896" y="3973830"/>
            <a:ext cx="6701195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Database Schema Design &amp; Dataset Construction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8058" y="4883587"/>
            <a:ext cx="389930" cy="22860"/>
          </a:xfrm>
          <a:prstGeom prst="roundRect">
            <a:avLst>
              <a:gd name="adj" fmla="val 35826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17813" y="4821912"/>
            <a:ext cx="146209" cy="146209"/>
          </a:xfrm>
          <a:prstGeom prst="roundRect">
            <a:avLst>
              <a:gd name="adj" fmla="val 312703"/>
            </a:avLst>
          </a:prstGeom>
          <a:solidFill>
            <a:srgbClr val="DA1B2E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70896" y="4742617"/>
            <a:ext cx="2565678" cy="320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Weeks 8–10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170896" y="5180171"/>
            <a:ext cx="6701195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UI Development &amp; Backend Integration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368058" y="6089928"/>
            <a:ext cx="389930" cy="22860"/>
          </a:xfrm>
          <a:prstGeom prst="roundRect">
            <a:avLst>
              <a:gd name="adj" fmla="val 35826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317813" y="6028253"/>
            <a:ext cx="146209" cy="146209"/>
          </a:xfrm>
          <a:prstGeom prst="roundRect">
            <a:avLst>
              <a:gd name="adj" fmla="val 312703"/>
            </a:avLst>
          </a:prstGeom>
          <a:solidFill>
            <a:srgbClr val="DA1B2E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170896" y="5948958"/>
            <a:ext cx="2565678" cy="320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Weeks 11–12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170896" y="6386513"/>
            <a:ext cx="6701195" cy="3119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Comprehensive Testing, Documentation, &amp; Final Handoff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417" y="7340669"/>
            <a:ext cx="1798983" cy="8889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0684"/>
            <a:ext cx="9585008" cy="5345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anose="020B0604020202020204" charset="0"/>
              </a:rPr>
              <a:t>Key Accomplishments: Bringing Data to Life</a:t>
            </a:r>
            <a:endParaRPr lang="en-US" sz="3350" b="1" dirty="0">
              <a:latin typeface="Book Antiqua" panose="02040602050305030304" pitchFamily="18" charset="0"/>
              <a:cs typeface="Sora Semi Bold" panose="020B0604020202020204" charset="0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758309" y="1570196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4" name="Shape 2"/>
          <p:cNvSpPr/>
          <p:nvPr>
            <p:custDataLst>
              <p:tags r:id="rId2"/>
            </p:custDataLst>
          </p:nvPr>
        </p:nvSpPr>
        <p:spPr>
          <a:xfrm>
            <a:off x="928330" y="1740218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395" y="1874163"/>
            <a:ext cx="219313" cy="219313"/>
          </a:xfrm>
          <a:prstGeom prst="rect">
            <a:avLst/>
          </a:prstGeom>
        </p:spPr>
      </p:pic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585793" y="1834666"/>
            <a:ext cx="3644384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Cleaned &amp; Standardized Datasets</a:t>
            </a:r>
            <a:endParaRPr lang="en-US" sz="14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1062395" y="2474625"/>
            <a:ext cx="6135648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Transformed disparate data into a coherent, usable format, laying a robust foundation for the entire system.</a:t>
            </a:r>
            <a:endParaRPr lang="en-US" sz="14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7368064" y="1598414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7566422" y="1740218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700486" y="1874163"/>
            <a:ext cx="219313" cy="219313"/>
          </a:xfrm>
          <a:prstGeom prst="rect">
            <a:avLst/>
          </a:prstGeom>
        </p:spPr>
      </p:pic>
      <p:sp>
        <p:nvSpPr>
          <p:cNvPr id="11" name="Text 7"/>
          <p:cNvSpPr/>
          <p:nvPr>
            <p:custDataLst>
              <p:tags r:id="rId9"/>
            </p:custDataLst>
          </p:nvPr>
        </p:nvSpPr>
        <p:spPr>
          <a:xfrm>
            <a:off x="8253890" y="1834666"/>
            <a:ext cx="3488293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400" b="1" dirty="0">
                <a:latin typeface="Book Antiqua" panose="02040602050305030304" pitchFamily="18" charset="0"/>
                <a:cs typeface="Sora Light" panose="020B0604020202020204" charset="0"/>
              </a:rPr>
              <a:t>Developed Node.js + MySQL Backend</a:t>
            </a:r>
          </a:p>
        </p:txBody>
      </p:sp>
      <p:sp>
        <p:nvSpPr>
          <p:cNvPr id="12" name="Text 8"/>
          <p:cNvSpPr/>
          <p:nvPr>
            <p:custDataLst>
              <p:tags r:id="rId10"/>
            </p:custDataLst>
          </p:nvPr>
        </p:nvSpPr>
        <p:spPr>
          <a:xfrm>
            <a:off x="7566422" y="2429827"/>
            <a:ext cx="6305669" cy="5275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400" dirty="0">
                <a:latin typeface="Book Antiqua" panose="02040602050305030304" pitchFamily="18" charset="0"/>
                <a:cs typeface="Sora Light" panose="020B0604020202020204" charset="0"/>
              </a:rPr>
              <a:t>Engineered a backend API using Node.js connected to a cloud-hosted MySQL database on Railway, enabling structured data retrieval and reliable date-based tagging.</a:t>
            </a:r>
          </a:p>
        </p:txBody>
      </p:sp>
      <p:sp>
        <p:nvSpPr>
          <p:cNvPr id="13" name="Shape 9"/>
          <p:cNvSpPr/>
          <p:nvPr>
            <p:custDataLst>
              <p:tags r:id="rId11"/>
            </p:custDataLst>
          </p:nvPr>
        </p:nvSpPr>
        <p:spPr>
          <a:xfrm>
            <a:off x="758309" y="3607237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4" name="Shape 10"/>
          <p:cNvSpPr/>
          <p:nvPr>
            <p:custDataLst>
              <p:tags r:id="rId12"/>
            </p:custDataLst>
          </p:nvPr>
        </p:nvSpPr>
        <p:spPr>
          <a:xfrm>
            <a:off x="928330" y="3777258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62395" y="3911203"/>
            <a:ext cx="219313" cy="219313"/>
          </a:xfrm>
          <a:prstGeom prst="rect">
            <a:avLst/>
          </a:prstGeom>
        </p:spPr>
      </p:pic>
      <p:sp>
        <p:nvSpPr>
          <p:cNvPr id="16" name="Text 11"/>
          <p:cNvSpPr/>
          <p:nvPr>
            <p:custDataLst>
              <p:tags r:id="rId14"/>
            </p:custDataLst>
          </p:nvPr>
        </p:nvSpPr>
        <p:spPr>
          <a:xfrm>
            <a:off x="1585793" y="3872367"/>
            <a:ext cx="2853571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Designed &amp; Validated ERD</a:t>
            </a:r>
            <a:endParaRPr lang="en-US" sz="14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7" name="Text 12"/>
          <p:cNvSpPr/>
          <p:nvPr>
            <p:custDataLst>
              <p:tags r:id="rId15"/>
            </p:custDataLst>
          </p:nvPr>
        </p:nvSpPr>
        <p:spPr>
          <a:xfrm>
            <a:off x="1062395" y="4458975"/>
            <a:ext cx="6135648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Developed a comprehensive Entity-Relationship Diagram, crucial for understanding and managing data relationships effectively.</a:t>
            </a:r>
            <a:endParaRPr lang="en-US" sz="14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8" name="Shape 13"/>
          <p:cNvSpPr/>
          <p:nvPr>
            <p:custDataLst>
              <p:tags r:id="rId16"/>
            </p:custDataLst>
          </p:nvPr>
        </p:nvSpPr>
        <p:spPr>
          <a:xfrm>
            <a:off x="7396401" y="3607237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9" name="Shape 14"/>
          <p:cNvSpPr/>
          <p:nvPr>
            <p:custDataLst>
              <p:tags r:id="rId17"/>
            </p:custDataLst>
          </p:nvPr>
        </p:nvSpPr>
        <p:spPr>
          <a:xfrm>
            <a:off x="7566422" y="3777258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00486" y="3911203"/>
            <a:ext cx="219313" cy="219313"/>
          </a:xfrm>
          <a:prstGeom prst="rect">
            <a:avLst/>
          </a:prstGeom>
        </p:spPr>
      </p:pic>
      <p:sp>
        <p:nvSpPr>
          <p:cNvPr id="21" name="Text 15"/>
          <p:cNvSpPr/>
          <p:nvPr>
            <p:custDataLst>
              <p:tags r:id="rId19"/>
            </p:custDataLst>
          </p:nvPr>
        </p:nvSpPr>
        <p:spPr>
          <a:xfrm>
            <a:off x="8252222" y="3887211"/>
            <a:ext cx="3760232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Developed Interactive Calendar UI</a:t>
            </a:r>
            <a:endParaRPr lang="en-US" sz="14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2" name="Text 16"/>
          <p:cNvSpPr/>
          <p:nvPr>
            <p:custDataLst>
              <p:tags r:id="rId20"/>
            </p:custDataLst>
          </p:nvPr>
        </p:nvSpPr>
        <p:spPr>
          <a:xfrm>
            <a:off x="7566422" y="4479923"/>
            <a:ext cx="6135648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Created an intuitive and dynamic user interface, enabling easy visualization and interaction with tagged data.</a:t>
            </a:r>
            <a:endParaRPr lang="en-US" sz="14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3" name="Shape 17"/>
          <p:cNvSpPr/>
          <p:nvPr>
            <p:custDataLst>
              <p:tags r:id="rId21"/>
            </p:custDataLst>
          </p:nvPr>
        </p:nvSpPr>
        <p:spPr>
          <a:xfrm>
            <a:off x="758309" y="5644277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4" name="Shape 18"/>
          <p:cNvSpPr/>
          <p:nvPr>
            <p:custDataLst>
              <p:tags r:id="rId22"/>
            </p:custDataLst>
          </p:nvPr>
        </p:nvSpPr>
        <p:spPr>
          <a:xfrm>
            <a:off x="928330" y="5814298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25" name="Image 4" descr="preencoded.pn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62395" y="5948243"/>
            <a:ext cx="219313" cy="219313"/>
          </a:xfrm>
          <a:prstGeom prst="rect">
            <a:avLst/>
          </a:prstGeom>
        </p:spPr>
      </p:pic>
      <p:sp>
        <p:nvSpPr>
          <p:cNvPr id="26" name="Text 19"/>
          <p:cNvSpPr/>
          <p:nvPr>
            <p:custDataLst>
              <p:tags r:id="rId24"/>
            </p:custDataLst>
          </p:nvPr>
        </p:nvSpPr>
        <p:spPr>
          <a:xfrm>
            <a:off x="1585793" y="5972124"/>
            <a:ext cx="3280648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400" b="1" dirty="0">
                <a:latin typeface="Book Antiqua" panose="02040602050305030304" pitchFamily="18" charset="0"/>
                <a:cs typeface="Sora Light" panose="020B0604020202020204" charset="0"/>
              </a:rPr>
              <a:t>Connected UI to Backend API</a:t>
            </a:r>
          </a:p>
        </p:txBody>
      </p:sp>
      <p:sp>
        <p:nvSpPr>
          <p:cNvPr id="27" name="Text 20"/>
          <p:cNvSpPr/>
          <p:nvPr>
            <p:custDataLst>
              <p:tags r:id="rId25"/>
            </p:custDataLst>
          </p:nvPr>
        </p:nvSpPr>
        <p:spPr>
          <a:xfrm>
            <a:off x="1062395" y="6474960"/>
            <a:ext cx="6298050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400" dirty="0">
                <a:latin typeface="Book Antiqua" panose="02040602050305030304" pitchFamily="18" charset="0"/>
                <a:cs typeface="Sora Light" panose="020B0604020202020204" charset="0"/>
              </a:rPr>
              <a:t>Integrated the interactive calendar with the Node.js API, enabling fetching of events, closures, weather, parking data, and custom tags</a:t>
            </a:r>
            <a:r>
              <a:rPr lang="en-IN" altLang="en-US" sz="1400" dirty="0">
                <a:latin typeface="Book Antiqua" panose="02040602050305030304" pitchFamily="18" charset="0"/>
                <a:cs typeface="Sora Light" panose="020B0604020202020204" charset="0"/>
              </a:rPr>
              <a:t> via planned backend syncing</a:t>
            </a:r>
            <a:r>
              <a:rPr lang="en-US" sz="1400" dirty="0">
                <a:latin typeface="Book Antiqua" panose="02040602050305030304" pitchFamily="18" charset="0"/>
                <a:cs typeface="Sora Light" panose="020B0604020202020204" charset="0"/>
              </a:rPr>
              <a:t> from the MySQL database.</a:t>
            </a:r>
          </a:p>
        </p:txBody>
      </p:sp>
      <p:sp>
        <p:nvSpPr>
          <p:cNvPr id="28" name="Shape 21"/>
          <p:cNvSpPr/>
          <p:nvPr>
            <p:custDataLst>
              <p:tags r:id="rId26"/>
            </p:custDataLst>
          </p:nvPr>
        </p:nvSpPr>
        <p:spPr>
          <a:xfrm>
            <a:off x="7396401" y="5644277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9" name="Shape 22"/>
          <p:cNvSpPr/>
          <p:nvPr>
            <p:custDataLst>
              <p:tags r:id="rId27"/>
            </p:custDataLst>
          </p:nvPr>
        </p:nvSpPr>
        <p:spPr>
          <a:xfrm>
            <a:off x="7566422" y="5814298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30" name="Image 5" descr="preencoded.pn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700486" y="5948243"/>
            <a:ext cx="219313" cy="219313"/>
          </a:xfrm>
          <a:prstGeom prst="rect">
            <a:avLst/>
          </a:prstGeom>
        </p:spPr>
      </p:pic>
      <p:sp>
        <p:nvSpPr>
          <p:cNvPr id="31" name="Text 23"/>
          <p:cNvSpPr/>
          <p:nvPr>
            <p:custDataLst>
              <p:tags r:id="rId29"/>
            </p:custDataLst>
          </p:nvPr>
        </p:nvSpPr>
        <p:spPr>
          <a:xfrm>
            <a:off x="8223885" y="5925741"/>
            <a:ext cx="3767495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Implemented Tag Rendering Logic</a:t>
            </a:r>
            <a:endParaRPr lang="en-US" sz="14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32" name="Text 24"/>
          <p:cNvSpPr/>
          <p:nvPr>
            <p:custDataLst>
              <p:tags r:id="rId30"/>
            </p:custDataLst>
          </p:nvPr>
        </p:nvSpPr>
        <p:spPr>
          <a:xfrm>
            <a:off x="7664531" y="6429651"/>
            <a:ext cx="6638349" cy="718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400" dirty="0">
                <a:latin typeface="Book Antiqua" panose="02040602050305030304" pitchFamily="18" charset="0"/>
                <a:cs typeface="Sora Light" panose="020B0604020202020204" charset="0"/>
              </a:rPr>
              <a:t>Designed logic to display and prioritize multiple tag 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latin typeface="Book Antiqua" panose="02040602050305030304" pitchFamily="18" charset="0"/>
                <a:cs typeface="Sora Light" panose="020B0604020202020204" charset="0"/>
              </a:rPr>
              <a:t>categories events, closures, weather, parking restrictions, and 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latin typeface="Book Antiqua" panose="02040602050305030304" pitchFamily="18" charset="0"/>
                <a:cs typeface="Sora Light" panose="020B0604020202020204" charset="0"/>
              </a:rPr>
              <a:t>user-created tags, ensuring clarity &amp; accuracy in the UI.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5"/>
          <a:srcRect t="19127"/>
          <a:stretch>
            <a:fillRect/>
          </a:stretch>
        </p:blipFill>
        <p:spPr>
          <a:xfrm>
            <a:off x="12704365" y="7518916"/>
            <a:ext cx="1798983" cy="7189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9714" y="323433"/>
            <a:ext cx="8572065" cy="7676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Navigating the Hurdles: Challenges &amp; Limitations</a:t>
            </a:r>
            <a:endParaRPr lang="en-US" sz="2750" b="1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4777" y="1377306"/>
            <a:ext cx="7704715" cy="955340"/>
          </a:xfrm>
          <a:prstGeom prst="roundRect">
            <a:avLst>
              <a:gd name="adj" fmla="val 6059"/>
            </a:avLst>
          </a:prstGeom>
          <a:solidFill>
            <a:srgbClr val="FFFFFF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74777" y="1362065"/>
            <a:ext cx="7704715" cy="48233"/>
          </a:xfrm>
          <a:prstGeom prst="roundRect">
            <a:avLst>
              <a:gd name="adj" fmla="val 91842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229162" y="1177399"/>
            <a:ext cx="399611" cy="316343"/>
          </a:xfrm>
          <a:prstGeom prst="roundRect">
            <a:avLst>
              <a:gd name="adj" fmla="val 228707"/>
            </a:avLst>
          </a:prstGeom>
          <a:solidFill>
            <a:srgbClr val="DA1B2E"/>
          </a:solidFill>
        </p:spPr>
        <p:txBody>
          <a:bodyPr/>
          <a:lstStyle/>
          <a:p>
            <a:pPr algn="ctr"/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349058" y="1277293"/>
            <a:ext cx="159821" cy="158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1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3248" y="1710442"/>
            <a:ext cx="2161685" cy="173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Dataset Inconsistencies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3249" y="2009527"/>
            <a:ext cx="7407922" cy="337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Significant variability across multiple source datasets required extensive cleaning, standardization, and validation to ensure accuracy and compatibility.</a:t>
            </a:r>
          </a:p>
        </p:txBody>
      </p:sp>
      <p:sp>
        <p:nvSpPr>
          <p:cNvPr id="10" name="Shape 7"/>
          <p:cNvSpPr/>
          <p:nvPr/>
        </p:nvSpPr>
        <p:spPr>
          <a:xfrm>
            <a:off x="574777" y="2917856"/>
            <a:ext cx="7704715" cy="955340"/>
          </a:xfrm>
          <a:prstGeom prst="roundRect">
            <a:avLst>
              <a:gd name="adj" fmla="val 6059"/>
            </a:avLst>
          </a:prstGeom>
          <a:solidFill>
            <a:srgbClr val="FFFFFF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74777" y="2902615"/>
            <a:ext cx="7704715" cy="48233"/>
          </a:xfrm>
          <a:prstGeom prst="roundRect">
            <a:avLst>
              <a:gd name="adj" fmla="val 91842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229162" y="2717949"/>
            <a:ext cx="399611" cy="316343"/>
          </a:xfrm>
          <a:prstGeom prst="roundRect">
            <a:avLst>
              <a:gd name="adj" fmla="val 228707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349058" y="2817842"/>
            <a:ext cx="159821" cy="158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2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23248" y="3250992"/>
            <a:ext cx="3366112" cy="173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Schema &amp; Data Alignment</a:t>
            </a:r>
          </a:p>
        </p:txBody>
      </p:sp>
      <p:sp>
        <p:nvSpPr>
          <p:cNvPr id="15" name="Text 12"/>
          <p:cNvSpPr/>
          <p:nvPr/>
        </p:nvSpPr>
        <p:spPr>
          <a:xfrm>
            <a:off x="723249" y="3550077"/>
            <a:ext cx="7407922" cy="337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Aligning diverse datasets under a unified date_key structure required careful restructuring, ensuring consistent relationships across events, weather, closures, and parking data.</a:t>
            </a:r>
          </a:p>
        </p:txBody>
      </p:sp>
      <p:sp>
        <p:nvSpPr>
          <p:cNvPr id="16" name="Shape 13"/>
          <p:cNvSpPr/>
          <p:nvPr/>
        </p:nvSpPr>
        <p:spPr>
          <a:xfrm>
            <a:off x="574777" y="4458406"/>
            <a:ext cx="7704715" cy="955340"/>
          </a:xfrm>
          <a:prstGeom prst="roundRect">
            <a:avLst>
              <a:gd name="adj" fmla="val 6059"/>
            </a:avLst>
          </a:prstGeom>
          <a:solidFill>
            <a:srgbClr val="FFFFFF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74777" y="4443165"/>
            <a:ext cx="7704715" cy="48233"/>
          </a:xfrm>
          <a:prstGeom prst="roundRect">
            <a:avLst>
              <a:gd name="adj" fmla="val 91842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4229162" y="4258499"/>
            <a:ext cx="399611" cy="316343"/>
          </a:xfrm>
          <a:prstGeom prst="roundRect">
            <a:avLst>
              <a:gd name="adj" fmla="val 228707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4349058" y="4358392"/>
            <a:ext cx="159821" cy="158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3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574777" y="5998955"/>
            <a:ext cx="7704715" cy="955340"/>
          </a:xfrm>
          <a:prstGeom prst="roundRect">
            <a:avLst>
              <a:gd name="adj" fmla="val 6059"/>
            </a:avLst>
          </a:prstGeom>
          <a:solidFill>
            <a:srgbClr val="FFFFFF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349058" y="5898942"/>
            <a:ext cx="159821" cy="158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4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23248" y="4756180"/>
            <a:ext cx="2959717" cy="173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Time Complexity with Large Data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23188" y="5129500"/>
            <a:ext cx="7407922" cy="337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Processing large datasets and optimizing MySQL queries demanded thoughtful design decisions to maintain smooth performance and fast data retrieval.</a:t>
            </a:r>
          </a:p>
        </p:txBody>
      </p:sp>
      <p:sp>
        <p:nvSpPr>
          <p:cNvPr id="33" name="Shape 13"/>
          <p:cNvSpPr/>
          <p:nvPr/>
        </p:nvSpPr>
        <p:spPr>
          <a:xfrm>
            <a:off x="578645" y="5872154"/>
            <a:ext cx="7704715" cy="955340"/>
          </a:xfrm>
          <a:prstGeom prst="roundRect">
            <a:avLst>
              <a:gd name="adj" fmla="val 6059"/>
            </a:avLst>
          </a:prstGeom>
          <a:solidFill>
            <a:srgbClr val="FFFFFF"/>
          </a:solidFill>
        </p:spPr>
        <p:txBody>
          <a:bodyPr/>
          <a:lstStyle/>
          <a:p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34" name="Shape 14"/>
          <p:cNvSpPr/>
          <p:nvPr/>
        </p:nvSpPr>
        <p:spPr>
          <a:xfrm>
            <a:off x="578645" y="5856913"/>
            <a:ext cx="7704715" cy="48233"/>
          </a:xfrm>
          <a:prstGeom prst="roundRect">
            <a:avLst>
              <a:gd name="adj" fmla="val 91842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35" name="Shape 15"/>
          <p:cNvSpPr/>
          <p:nvPr/>
        </p:nvSpPr>
        <p:spPr>
          <a:xfrm>
            <a:off x="4233030" y="5672247"/>
            <a:ext cx="399611" cy="316343"/>
          </a:xfrm>
          <a:prstGeom prst="roundRect">
            <a:avLst>
              <a:gd name="adj" fmla="val 228707"/>
            </a:avLst>
          </a:prstGeom>
          <a:solidFill>
            <a:srgbClr val="DA1B2E"/>
          </a:solidFill>
        </p:spPr>
        <p:txBody>
          <a:bodyPr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  <a:cs typeface="Sora Light" panose="020B0604020202020204" charset="0"/>
              </a:rPr>
              <a:t>4</a:t>
            </a:r>
          </a:p>
        </p:txBody>
      </p:sp>
      <p:sp>
        <p:nvSpPr>
          <p:cNvPr id="38" name="Text 22"/>
          <p:cNvSpPr/>
          <p:nvPr/>
        </p:nvSpPr>
        <p:spPr>
          <a:xfrm>
            <a:off x="4352926" y="7312690"/>
            <a:ext cx="159821" cy="1581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4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39" name="Text 23"/>
          <p:cNvSpPr/>
          <p:nvPr/>
        </p:nvSpPr>
        <p:spPr>
          <a:xfrm>
            <a:off x="737374" y="6169928"/>
            <a:ext cx="2959717" cy="173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r>
              <a:rPr lang="en-US" sz="1600" dirty="0">
                <a:effectLst/>
                <a:latin typeface="Book Antiqua" panose="02040602050305030304" pitchFamily="18" charset="0"/>
                <a:cs typeface="Sora Light" panose="020B0604020202020204" charset="0"/>
              </a:rPr>
              <a:t>Hosting Limitations</a:t>
            </a:r>
          </a:p>
        </p:txBody>
      </p:sp>
      <p:sp>
        <p:nvSpPr>
          <p:cNvPr id="40" name="Text 24"/>
          <p:cNvSpPr/>
          <p:nvPr/>
        </p:nvSpPr>
        <p:spPr>
          <a:xfrm>
            <a:off x="727056" y="6543248"/>
            <a:ext cx="7404054" cy="996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1700" dirty="0">
                <a:latin typeface="Book Antiqua" panose="02040602050305030304" pitchFamily="18" charset="0"/>
              </a:rPr>
              <a:t>Although deployed on Railway, updates made through the interface remain device-local and do not sync across users.</a:t>
            </a:r>
            <a:endParaRPr lang="en-US" sz="1700" dirty="0">
              <a:effectLst/>
              <a:latin typeface="Book Antiqua" panose="02040602050305030304" pitchFamily="18" charset="0"/>
              <a:cs typeface="Sora Light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5840" y="647175"/>
            <a:ext cx="7376398" cy="6056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Rigorous Evaluation &amp; Testing</a:t>
            </a:r>
            <a:endParaRPr lang="en-US" sz="3800" b="1" dirty="0">
              <a:latin typeface="Book Antiqua" panose="020406020503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67077" y="1659594"/>
            <a:ext cx="2917269" cy="3027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Evaluation Focus Areas:</a:t>
            </a:r>
            <a:endParaRPr lang="en-US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09510" y="2150862"/>
            <a:ext cx="3589020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Schema alignment </a:t>
            </a: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&amp; validation of unified date_key</a:t>
            </a:r>
          </a:p>
        </p:txBody>
      </p:sp>
      <p:sp>
        <p:nvSpPr>
          <p:cNvPr id="6" name="Text 3"/>
          <p:cNvSpPr/>
          <p:nvPr/>
        </p:nvSpPr>
        <p:spPr>
          <a:xfrm>
            <a:off x="309510" y="2498527"/>
            <a:ext cx="3589020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UI usability &amp; responsiveness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09510" y="2820098"/>
            <a:ext cx="3589020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Tag rendering accuracy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09510" y="3195279"/>
            <a:ext cx="3589020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API reliability &amp; MySQL connection stability</a:t>
            </a:r>
          </a:p>
        </p:txBody>
      </p:sp>
      <p:sp>
        <p:nvSpPr>
          <p:cNvPr id="9" name="Text 6"/>
          <p:cNvSpPr/>
          <p:nvPr/>
        </p:nvSpPr>
        <p:spPr>
          <a:xfrm>
            <a:off x="309510" y="3570460"/>
            <a:ext cx="3589020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Multi-year coverage  </a:t>
            </a: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(2020–2024) </a:t>
            </a: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testing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69543" y="4061685"/>
            <a:ext cx="2567583" cy="3027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Validation Outcome:</a:t>
            </a:r>
            <a:endParaRPr lang="en-US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75345" y="4552685"/>
            <a:ext cx="3589020" cy="147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Our rigorous testing protocols confirmed that all core functions of the data-tagging and calendar prototype are fully validated and performing as expected.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270091" y="5616410"/>
            <a:ext cx="3589020" cy="1961198"/>
          </a:xfrm>
          <a:prstGeom prst="roundRect">
            <a:avLst>
              <a:gd name="adj" fmla="val 3944"/>
            </a:avLst>
          </a:prstGeom>
          <a:solidFill>
            <a:srgbClr val="F7BBC1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53" y="5813102"/>
            <a:ext cx="230148" cy="18407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868380" y="5846439"/>
            <a:ext cx="2806660" cy="14733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Confidence in Core Functionality:</a:t>
            </a:r>
            <a:r>
              <a:rPr lang="en-US" sz="1600" dirty="0">
                <a:solidFill>
                  <a:srgbClr val="000000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 The prototype successfully passed all critical evaluation points, ensuring reliability and accuracy.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28769"/>
            <a:ext cx="7324011" cy="5345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Charting the Course: Future Work</a:t>
            </a:r>
            <a:endParaRPr lang="en-US" sz="3350" b="1" dirty="0">
              <a:latin typeface="Book Antiqua" panose="0204060205030503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1488281"/>
            <a:ext cx="1311354" cy="949523"/>
          </a:xfrm>
          <a:prstGeom prst="roundRect">
            <a:avLst>
              <a:gd name="adj" fmla="val 718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9686" y="1848803"/>
            <a:ext cx="228481" cy="2284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32065" y="1650683"/>
            <a:ext cx="4073962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00" b="1" dirty="0">
                <a:latin typeface="Book Antiqua" panose="02040602050305030304" pitchFamily="18" charset="0"/>
                <a:cs typeface="Sora Light" panose="020B0604020202020204" charset="0"/>
              </a:rPr>
              <a:t>Expanded Power BI Dashboard Development</a:t>
            </a:r>
            <a:endParaRPr lang="en-US" sz="165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32065" y="2015371"/>
            <a:ext cx="9331643" cy="260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r>
              <a:rPr lang="en-US" sz="1400" dirty="0">
                <a:latin typeface="Book Antiqua" panose="02040602050305030304" pitchFamily="18" charset="0"/>
                <a:cs typeface="Sora Light" panose="020B0604020202020204" charset="0"/>
              </a:rPr>
              <a:t>Enhancing Power BI dashboards with additional insights, trend analysis, and facility-level comparisons.</a:t>
            </a:r>
          </a:p>
        </p:txBody>
      </p:sp>
      <p:sp>
        <p:nvSpPr>
          <p:cNvPr id="7" name="Shape 4"/>
          <p:cNvSpPr/>
          <p:nvPr/>
        </p:nvSpPr>
        <p:spPr>
          <a:xfrm>
            <a:off x="2150864" y="2428280"/>
            <a:ext cx="11640026" cy="11430"/>
          </a:xfrm>
          <a:prstGeom prst="roundRect">
            <a:avLst>
              <a:gd name="adj" fmla="val 597101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8309" y="2519005"/>
            <a:ext cx="2622709" cy="1209556"/>
          </a:xfrm>
          <a:prstGeom prst="roundRect">
            <a:avLst>
              <a:gd name="adj" fmla="val 564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5363" y="3009543"/>
            <a:ext cx="228481" cy="2284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543419" y="2681407"/>
            <a:ext cx="3090386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Predictive Tagging using ML</a:t>
            </a:r>
            <a:endParaRPr lang="en-US" sz="1650" b="1" dirty="0">
              <a:latin typeface="Book Antiqua" panose="0204060205030503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543419" y="3046095"/>
            <a:ext cx="10166271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Implementing machine learning algorithms to automate and enhance the accuracy of data tagging, anticipating future needs.</a:t>
            </a:r>
            <a:endParaRPr lang="en-US" sz="1250" dirty="0">
              <a:latin typeface="Book Antiqua" panose="0204060205030503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3462218" y="3719036"/>
            <a:ext cx="10328672" cy="11430"/>
          </a:xfrm>
          <a:prstGeom prst="roundRect">
            <a:avLst>
              <a:gd name="adj" fmla="val 597101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58309" y="3809762"/>
            <a:ext cx="3934063" cy="1209556"/>
          </a:xfrm>
          <a:prstGeom prst="roundRect">
            <a:avLst>
              <a:gd name="adj" fmla="val 564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1041" y="4300299"/>
            <a:ext cx="228481" cy="22848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54773" y="3972163"/>
            <a:ext cx="2138005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API Integrations</a:t>
            </a:r>
            <a:endParaRPr lang="en-US" sz="1650" b="1" dirty="0">
              <a:latin typeface="Book Antiqua" panose="0204060205030503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854773" y="4336852"/>
            <a:ext cx="8854916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Connecting with external APIs for data from construction projects, athletics schedules, and real-time weather, enriching the tagging data.</a:t>
            </a:r>
            <a:endParaRPr lang="en-US" sz="1250" dirty="0">
              <a:latin typeface="Book Antiqua" panose="02040602050305030304" pitchFamily="18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4773573" y="5009793"/>
            <a:ext cx="9017318" cy="11430"/>
          </a:xfrm>
          <a:prstGeom prst="roundRect">
            <a:avLst>
              <a:gd name="adj" fmla="val 597101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58309" y="5100518"/>
            <a:ext cx="5245418" cy="1209556"/>
          </a:xfrm>
          <a:prstGeom prst="roundRect">
            <a:avLst>
              <a:gd name="adj" fmla="val 564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6718" y="5591056"/>
            <a:ext cx="228481" cy="22848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166128" y="5262920"/>
            <a:ext cx="4038243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Permission-Based Role Management</a:t>
            </a:r>
            <a:endParaRPr lang="en-US" sz="1650" b="1" dirty="0">
              <a:latin typeface="Book Antiqua" panose="0204060205030503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166128" y="5627608"/>
            <a:ext cx="7543562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Developing a secure role-based access control system to manage user permissions and data visibility effectively.</a:t>
            </a:r>
            <a:endParaRPr lang="en-US" sz="1250" dirty="0">
              <a:latin typeface="Book Antiqua" panose="02040602050305030304" pitchFamily="18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6084927" y="6300549"/>
            <a:ext cx="7705963" cy="11430"/>
          </a:xfrm>
          <a:prstGeom prst="roundRect">
            <a:avLst>
              <a:gd name="adj" fmla="val 597101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58309" y="6391275"/>
            <a:ext cx="6556891" cy="1209556"/>
          </a:xfrm>
          <a:prstGeom prst="roundRect">
            <a:avLst>
              <a:gd name="adj" fmla="val 564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2514" y="6881813"/>
            <a:ext cx="228481" cy="228481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477601" y="6553676"/>
            <a:ext cx="2655927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Recurring Auto-Tagging</a:t>
            </a:r>
            <a:endParaRPr lang="en-US" sz="1650" b="1" dirty="0">
              <a:latin typeface="Book Antiqua" panose="02040602050305030304" pitchFamily="18" charset="0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7477601" y="6918365"/>
            <a:ext cx="6232088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Establishing automated processes for recurring events, such as weekly games, to ensure consistent and timely data updates.</a:t>
            </a:r>
            <a:endParaRPr lang="en-US" sz="1250" dirty="0">
              <a:latin typeface="Book Antiqua" panose="0204060205030503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1417" y="7340669"/>
            <a:ext cx="1798983" cy="8889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594360"/>
            <a:ext cx="7635954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Team Reflections: The Journey and Learnings</a:t>
            </a:r>
            <a:endParaRPr lang="en-US" sz="3550" b="1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0423" y="1986796"/>
            <a:ext cx="689372" cy="1282898"/>
          </a:xfrm>
          <a:prstGeom prst="roundRect">
            <a:avLst>
              <a:gd name="adj" fmla="val 36006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807" y="2498884"/>
            <a:ext cx="258485" cy="2584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2078" y="2159079"/>
            <a:ext cx="4158972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Working with Real Operational Data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102078" y="2545913"/>
            <a:ext cx="6774299" cy="5514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The opportunity to engage with authentic, real-world data provided invaluable practical experience and insights.</a:t>
            </a:r>
            <a:endParaRPr lang="en-US" sz="1350" dirty="0">
              <a:latin typeface="Book Antiqua" panose="0204060205030503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40423" y="3441978"/>
            <a:ext cx="689372" cy="1282898"/>
          </a:xfrm>
          <a:prstGeom prst="roundRect">
            <a:avLst>
              <a:gd name="adj" fmla="val 36006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5807" y="3954066"/>
            <a:ext cx="258485" cy="2584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02078" y="3614261"/>
            <a:ext cx="4158377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Full-Stack Development Experience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102078" y="4001095"/>
            <a:ext cx="6774299" cy="5514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Gaining hands-on experience across both frontend and backend development was a significant learning curve and highly rewarding.</a:t>
            </a:r>
            <a:endParaRPr lang="en-US" sz="1350" dirty="0">
              <a:latin typeface="Book Antiqua" panose="0204060205030503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40423" y="4897160"/>
            <a:ext cx="689372" cy="1282898"/>
          </a:xfrm>
          <a:prstGeom prst="roundRect">
            <a:avLst>
              <a:gd name="adj" fmla="val 36006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5807" y="5409248"/>
            <a:ext cx="258485" cy="2584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2078" y="5069443"/>
            <a:ext cx="3367683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UI/UX + Database Integration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102078" y="5456277"/>
            <a:ext cx="6774299" cy="5514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Successfully integrating user interface design with robust database architecture was a complex but satisfying achievement.</a:t>
            </a:r>
            <a:endParaRPr lang="en-US" sz="1350" dirty="0">
              <a:latin typeface="Book Antiqua" panose="02040602050305030304" pitchFamily="18" charset="0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6240423" y="6352342"/>
            <a:ext cx="689372" cy="1282898"/>
          </a:xfrm>
          <a:prstGeom prst="roundRect">
            <a:avLst>
              <a:gd name="adj" fmla="val 36006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5807" y="6864429"/>
            <a:ext cx="258485" cy="25848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02078" y="6524625"/>
            <a:ext cx="4141827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Seeing Calendar Visualize Real Tags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102078" y="6911459"/>
            <a:ext cx="6774299" cy="5514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Witnessing the interactive calendar effectively display and organize real data tags was incredibly motivating and demonstrated the project's impact.</a:t>
            </a:r>
            <a:endParaRPr lang="en-US" sz="1350" dirty="0">
              <a:latin typeface="Book Antiqua" panose="020406020503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/>
          <a:srcRect t="13757"/>
          <a:stretch>
            <a:fillRect/>
          </a:stretch>
        </p:blipFill>
        <p:spPr>
          <a:xfrm>
            <a:off x="12831417" y="7462957"/>
            <a:ext cx="1798983" cy="7666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34780" y="211046"/>
            <a:ext cx="8726272" cy="9997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Lessons Learned: What We'd Do Differently</a:t>
            </a:r>
            <a:endParaRPr lang="en-US" sz="3100" b="1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 flipH="1">
            <a:off x="5967889" y="999410"/>
            <a:ext cx="45719" cy="6859728"/>
          </a:xfrm>
          <a:prstGeom prst="roundRect">
            <a:avLst>
              <a:gd name="adj" fmla="val 41797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998368" y="1563766"/>
            <a:ext cx="454938" cy="15240"/>
          </a:xfrm>
          <a:prstGeom prst="roundRect">
            <a:avLst>
              <a:gd name="adj" fmla="val 41797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956755" y="1514534"/>
            <a:ext cx="113705" cy="113705"/>
          </a:xfrm>
          <a:prstGeom prst="roundRect">
            <a:avLst>
              <a:gd name="adj" fmla="val 402093"/>
            </a:avLst>
          </a:prstGeom>
          <a:solidFill>
            <a:srgbClr val="DA1B2E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468546" y="999410"/>
            <a:ext cx="7058739" cy="1144072"/>
          </a:xfrm>
          <a:prstGeom prst="roundRect">
            <a:avLst>
              <a:gd name="adj" fmla="val 55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627732" y="1158596"/>
            <a:ext cx="2830949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b="1" dirty="0">
                <a:latin typeface="Book Antiqua" panose="02040602050305030304" pitchFamily="18" charset="0"/>
                <a:cs typeface="Sora Light" panose="020B0604020202020204" charset="0"/>
              </a:rPr>
              <a:t>Start Schema &amp; date_key Design Earlier</a:t>
            </a:r>
          </a:p>
        </p:txBody>
      </p:sp>
      <p:sp>
        <p:nvSpPr>
          <p:cNvPr id="9" name="Text 6"/>
          <p:cNvSpPr/>
          <p:nvPr/>
        </p:nvSpPr>
        <p:spPr>
          <a:xfrm>
            <a:off x="6627732" y="1498996"/>
            <a:ext cx="6740366" cy="485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400" dirty="0">
                <a:latin typeface="Book Antiqua" panose="02040602050305030304" pitchFamily="18" charset="0"/>
                <a:cs typeface="Sora Light" panose="020B0604020202020204" charset="0"/>
              </a:rPr>
              <a:t>Finalizing the unified date_key structure earlier would have streamlined database mapping and reduced dataset rework.</a:t>
            </a:r>
          </a:p>
        </p:txBody>
      </p:sp>
      <p:sp>
        <p:nvSpPr>
          <p:cNvPr id="10" name="Shape 7"/>
          <p:cNvSpPr/>
          <p:nvPr/>
        </p:nvSpPr>
        <p:spPr>
          <a:xfrm>
            <a:off x="5998368" y="3011090"/>
            <a:ext cx="454938" cy="15240"/>
          </a:xfrm>
          <a:prstGeom prst="roundRect">
            <a:avLst>
              <a:gd name="adj" fmla="val 41797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956755" y="2961857"/>
            <a:ext cx="113705" cy="113705"/>
          </a:xfrm>
          <a:prstGeom prst="roundRect">
            <a:avLst>
              <a:gd name="adj" fmla="val 402093"/>
            </a:avLst>
          </a:prstGeom>
          <a:solidFill>
            <a:srgbClr val="DA1B2E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468546" y="2446733"/>
            <a:ext cx="7058739" cy="1144072"/>
          </a:xfrm>
          <a:prstGeom prst="roundRect">
            <a:avLst>
              <a:gd name="adj" fmla="val 55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627732" y="2605920"/>
            <a:ext cx="3025378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Standardize Datasets Upfront</a:t>
            </a:r>
            <a:endParaRPr lang="en-US" sz="14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27732" y="2946320"/>
            <a:ext cx="6740366" cy="485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Investing more time in early data standardization would have mitigated many of the inconsistencies encountered during development.</a:t>
            </a:r>
            <a:endParaRPr lang="en-US" sz="14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998368" y="4458413"/>
            <a:ext cx="454938" cy="15240"/>
          </a:xfrm>
          <a:prstGeom prst="roundRect">
            <a:avLst>
              <a:gd name="adj" fmla="val 41797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5956755" y="4409181"/>
            <a:ext cx="113705" cy="113705"/>
          </a:xfrm>
          <a:prstGeom prst="roundRect">
            <a:avLst>
              <a:gd name="adj" fmla="val 402093"/>
            </a:avLst>
          </a:prstGeom>
          <a:solidFill>
            <a:srgbClr val="DA1B2E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453306" y="3934924"/>
            <a:ext cx="7058739" cy="1144072"/>
          </a:xfrm>
          <a:prstGeom prst="roundRect">
            <a:avLst>
              <a:gd name="adj" fmla="val 55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627732" y="4053244"/>
            <a:ext cx="3606522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b="1" dirty="0">
                <a:latin typeface="Book Antiqua" panose="02040602050305030304" pitchFamily="18" charset="0"/>
                <a:cs typeface="Sora Light" panose="020B0604020202020204" charset="0"/>
              </a:rPr>
              <a:t>Clarify Analytics Platform Expectations Earlier</a:t>
            </a:r>
          </a:p>
        </p:txBody>
      </p:sp>
      <p:sp>
        <p:nvSpPr>
          <p:cNvPr id="19" name="Text 16"/>
          <p:cNvSpPr/>
          <p:nvPr/>
        </p:nvSpPr>
        <p:spPr>
          <a:xfrm>
            <a:off x="6627732" y="4393643"/>
            <a:ext cx="6740366" cy="485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400" dirty="0">
                <a:latin typeface="Book Antiqua" panose="02040602050305030304" pitchFamily="18" charset="0"/>
                <a:cs typeface="Sora Light" panose="020B0604020202020204" charset="0"/>
              </a:rPr>
              <a:t>Gaining clearer alignment on Power BI integration requirements from the outset would have improved planning and resource allocation.</a:t>
            </a:r>
          </a:p>
        </p:txBody>
      </p:sp>
      <p:sp>
        <p:nvSpPr>
          <p:cNvPr id="20" name="Shape 17"/>
          <p:cNvSpPr/>
          <p:nvPr/>
        </p:nvSpPr>
        <p:spPr>
          <a:xfrm>
            <a:off x="5998368" y="5905737"/>
            <a:ext cx="454938" cy="15240"/>
          </a:xfrm>
          <a:prstGeom prst="roundRect">
            <a:avLst>
              <a:gd name="adj" fmla="val 41797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5956755" y="5856505"/>
            <a:ext cx="113705" cy="113705"/>
          </a:xfrm>
          <a:prstGeom prst="roundRect">
            <a:avLst>
              <a:gd name="adj" fmla="val 402093"/>
            </a:avLst>
          </a:prstGeom>
          <a:solidFill>
            <a:srgbClr val="DA1B2E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6468546" y="5341381"/>
            <a:ext cx="7058739" cy="1144072"/>
          </a:xfrm>
          <a:prstGeom prst="roundRect">
            <a:avLst>
              <a:gd name="adj" fmla="val 55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6627732" y="5500567"/>
            <a:ext cx="2677001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More Time for UI Polishing</a:t>
            </a:r>
            <a:endParaRPr lang="en-US" sz="14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27732" y="5840967"/>
            <a:ext cx="6740366" cy="485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Allocating additional time for user interface refinement would have led to an even more polished and user-friendly experience.</a:t>
            </a:r>
            <a:endParaRPr lang="en-US" sz="14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t="34167"/>
          <a:stretch>
            <a:fillRect/>
          </a:stretch>
        </p:blipFill>
        <p:spPr>
          <a:xfrm>
            <a:off x="12831417" y="7600445"/>
            <a:ext cx="1798983" cy="585202"/>
          </a:xfrm>
          <a:prstGeom prst="rect">
            <a:avLst/>
          </a:prstGeom>
        </p:spPr>
      </p:pic>
      <p:sp>
        <p:nvSpPr>
          <p:cNvPr id="26" name="Shape 17"/>
          <p:cNvSpPr/>
          <p:nvPr/>
        </p:nvSpPr>
        <p:spPr>
          <a:xfrm>
            <a:off x="5983128" y="7327870"/>
            <a:ext cx="454938" cy="15240"/>
          </a:xfrm>
          <a:prstGeom prst="roundRect">
            <a:avLst>
              <a:gd name="adj" fmla="val 417970"/>
            </a:avLst>
          </a:prstGeom>
          <a:solidFill>
            <a:srgbClr val="DFB8BC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27" name="Shape 18"/>
          <p:cNvSpPr/>
          <p:nvPr/>
        </p:nvSpPr>
        <p:spPr>
          <a:xfrm>
            <a:off x="5941515" y="7278638"/>
            <a:ext cx="113705" cy="113705"/>
          </a:xfrm>
          <a:prstGeom prst="roundRect">
            <a:avLst>
              <a:gd name="adj" fmla="val 402093"/>
            </a:avLst>
          </a:prstGeom>
          <a:solidFill>
            <a:srgbClr val="DA1B2E"/>
          </a:solidFill>
        </p:spPr>
        <p:txBody>
          <a:bodyPr/>
          <a:lstStyle/>
          <a:p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28" name="Shape 19"/>
          <p:cNvSpPr/>
          <p:nvPr/>
        </p:nvSpPr>
        <p:spPr>
          <a:xfrm>
            <a:off x="6453306" y="6763514"/>
            <a:ext cx="7058739" cy="1144072"/>
          </a:xfrm>
          <a:prstGeom prst="roundRect">
            <a:avLst>
              <a:gd name="adj" fmla="val 556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4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9" name="Text 20"/>
          <p:cNvSpPr/>
          <p:nvPr/>
        </p:nvSpPr>
        <p:spPr>
          <a:xfrm>
            <a:off x="6612492" y="6922700"/>
            <a:ext cx="2677001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r>
              <a:rPr lang="en-US" sz="1400" b="1" dirty="0">
                <a:effectLst/>
                <a:latin typeface="Book Antiqua" panose="02040602050305030304" pitchFamily="18" charset="0"/>
                <a:cs typeface="Sora Light" panose="020B0604020202020204" charset="0"/>
              </a:rPr>
              <a:t>Validate Platform Compatibility Early</a:t>
            </a:r>
          </a:p>
        </p:txBody>
      </p:sp>
      <p:sp>
        <p:nvSpPr>
          <p:cNvPr id="30" name="Text 21"/>
          <p:cNvSpPr/>
          <p:nvPr/>
        </p:nvSpPr>
        <p:spPr>
          <a:xfrm>
            <a:off x="6603018" y="7207547"/>
            <a:ext cx="6740366" cy="485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1400" dirty="0">
                <a:effectLst/>
                <a:latin typeface="Book Antiqua" panose="02040602050305030304" pitchFamily="18" charset="0"/>
                <a:cs typeface="Sora Light" panose="020B0604020202020204" charset="0"/>
              </a:rPr>
              <a:t>Switching between MySQL and Supabase due to firewall barriers and Power BI limitations emphasized the need to validate hosting platforms and analytics tools early in the project lifecycle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1667"/>
            <a:ext cx="11020663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Final Takeaways: Impact and Potential</a:t>
            </a:r>
            <a:endParaRPr lang="en-US" sz="4450" b="1" dirty="0">
              <a:latin typeface="Book Antiqua" panose="0204060205030503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43407" y="2138243"/>
            <a:ext cx="347686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Unified Tagging System</a:t>
            </a:r>
            <a:endParaRPr lang="en-US" sz="22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624376"/>
            <a:ext cx="4261961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2700"/>
              </a:lnSpc>
            </a:pP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A cohesive date-based tagging system improves campus-wide decision-making through better organization and integration of contextual data</a:t>
            </a: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.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041" y="3404295"/>
            <a:ext cx="304681" cy="3046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10011" y="2138243"/>
            <a:ext cx="2998351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Intuitive Calendar UI</a:t>
            </a:r>
            <a:endParaRPr lang="en-US" sz="22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610011" y="2624376"/>
            <a:ext cx="4262080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Non-technical staff can effortlessly navigate and utilize the calendar, fostering broader adoption and impact.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440" y="3404295"/>
            <a:ext cx="304681" cy="3046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10011" y="4417457"/>
            <a:ext cx="4262080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b="1" dirty="0">
                <a:latin typeface="Book Antiqua" panose="02040602050305030304" pitchFamily="18" charset="0"/>
                <a:cs typeface="Sora Light" panose="020B0604020202020204" charset="0"/>
              </a:rPr>
              <a:t>Scalable &amp; Cloud-Ready Backend</a:t>
            </a:r>
            <a:endParaRPr lang="en-US" sz="22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610011" y="5259824"/>
            <a:ext cx="4262080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00" dirty="0">
                <a:latin typeface="Book Antiqua" panose="02040602050305030304" pitchFamily="18" charset="0"/>
              </a:rPr>
              <a:t>With a cloud-hosted MySQL database and modular Node.js architecture, the system is positioned for future full backend deployment and scalable growth.</a:t>
            </a:r>
            <a:endParaRPr lang="en-US" sz="16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98440" y="5075694"/>
            <a:ext cx="304681" cy="30468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8309" y="4417457"/>
            <a:ext cx="4261961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Strong Foundation for Expansion</a:t>
            </a:r>
            <a:endParaRPr lang="en-US" sz="22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58309" y="5259824"/>
            <a:ext cx="4261961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This prototype provides a solid, adaptable framework for extending data-tagging capabilities across the entire university campus.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7041" y="5075694"/>
            <a:ext cx="304681" cy="3046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5"/>
          <a:srcRect t="14587"/>
          <a:stretch>
            <a:fillRect/>
          </a:stretch>
        </p:blipFill>
        <p:spPr>
          <a:xfrm>
            <a:off x="12831417" y="7470339"/>
            <a:ext cx="1798983" cy="7592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134677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Thank You</a:t>
            </a:r>
            <a:endParaRPr lang="en-US" sz="4450" b="1" dirty="0">
              <a:latin typeface="Book Antiqua" panose="020406020503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946267"/>
            <a:ext cx="4561284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Questions?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615220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We appreciate your time and attention. Please feel free to ask any questions you may have.</a:t>
            </a:r>
            <a:endParaRPr lang="en-US" sz="1700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5789"/>
            <a:ext cx="508385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Introduction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309" y="1684853"/>
            <a:ext cx="460296" cy="460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2375297"/>
            <a:ext cx="347984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Centralized Tagging System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58309" y="2862143"/>
            <a:ext cx="768846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Introduces a centralized tagging system to unify campus contextual data.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309" y="3525083"/>
            <a:ext cx="460296" cy="4602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309" y="4215527"/>
            <a:ext cx="342507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Enhanced Decision-Making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8309" y="4702373"/>
            <a:ext cx="768846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Supports forecasting, planning, and operational decision-making for Transportation Services.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309" y="5659993"/>
            <a:ext cx="460296" cy="4602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8309" y="6350437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Historical Context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58309" y="6837283"/>
            <a:ext cx="768846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historical context for understanding event-day traffic, parking demand, and operational impacts.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8903732" y="1643420"/>
            <a:ext cx="497586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Scan to access our GitHub repository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732" y="2145268"/>
            <a:ext cx="3124200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BE0494-FF88-433E-9578-733BCD23F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1417" y="7340669"/>
            <a:ext cx="1798983" cy="8889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44967"/>
            <a:ext cx="12693848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The Problem: Lack of Unified Data Structure</a:t>
            </a:r>
            <a:endParaRPr lang="en-US" sz="4450" b="1" dirty="0">
              <a:latin typeface="Book Antiqua" panose="020406020503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582597"/>
            <a:ext cx="131137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UW–Madison Transportation Services currently lacks a cohesive, unified structure to identify comparable historical days, leading to several critical issues: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510" y="5526405"/>
            <a:ext cx="324922" cy="3249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551973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Data Silos</a:t>
            </a:r>
            <a:endParaRPr lang="en-US" sz="2200" b="1" dirty="0">
              <a:latin typeface="Book Antiqua" panose="0204060205030503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62326" y="6005870"/>
            <a:ext cx="3486745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Critical operational data is stored in isolated systems, preventing a holistic view.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1020" y="5526405"/>
            <a:ext cx="324922" cy="3249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23836" y="551973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Impact Tracing</a:t>
            </a:r>
            <a:endParaRPr lang="en-US" sz="2200" b="1" dirty="0">
              <a:latin typeface="Book Antiqua" panose="0204060205030503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923836" y="6005870"/>
            <a:ext cx="3486745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Difficulty in tracing the specific impacts of events, weather conditions, or academic schedules.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2530" y="5526405"/>
            <a:ext cx="324922" cy="3249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85346" y="5519738"/>
            <a:ext cx="309074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Anomaly Explanation</a:t>
            </a:r>
            <a:endParaRPr lang="en-US" sz="2200" b="1" dirty="0">
              <a:latin typeface="Book Antiqua" panose="0204060205030503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0385346" y="6005870"/>
            <a:ext cx="3486745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Challenges in understanding and explaining anomalies observed in traffic and parking data.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1417" y="7340669"/>
            <a:ext cx="1798983" cy="8889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34152"/>
            <a:ext cx="7627382" cy="10691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Why This Matters: Consequences of Fragmented Data</a:t>
            </a:r>
            <a:endParaRPr lang="en-US" sz="3350" b="1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147054"/>
            <a:ext cx="7627382" cy="1255276"/>
          </a:xfrm>
          <a:prstGeom prst="roundRect">
            <a:avLst>
              <a:gd name="adj" fmla="val 8741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5449" y="2147054"/>
            <a:ext cx="91440" cy="1255276"/>
          </a:xfrm>
          <a:prstGeom prst="roundRect">
            <a:avLst>
              <a:gd name="adj" fmla="val 74638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12150" y="2332315"/>
            <a:ext cx="2305169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Reactive Forecasting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2150" y="2697004"/>
            <a:ext cx="7188279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Without central tagging, forecasting becomes purely reactive, missing opportunities for proactive planning.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8309" y="3564731"/>
            <a:ext cx="7627382" cy="1255276"/>
          </a:xfrm>
          <a:prstGeom prst="roundRect">
            <a:avLst>
              <a:gd name="adj" fmla="val 8741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35449" y="3564731"/>
            <a:ext cx="91440" cy="1255276"/>
          </a:xfrm>
          <a:prstGeom prst="roundRect">
            <a:avLst>
              <a:gd name="adj" fmla="val 74638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12150" y="3749993"/>
            <a:ext cx="2471261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Inefficient Preparation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12150" y="4114681"/>
            <a:ext cx="7188279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Staffing and event preparation are inefficient due to the absence of clear contextual data.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8309" y="4982408"/>
            <a:ext cx="7627382" cy="995243"/>
          </a:xfrm>
          <a:prstGeom prst="roundRect">
            <a:avLst>
              <a:gd name="adj" fmla="val 11025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35449" y="4982408"/>
            <a:ext cx="91440" cy="995243"/>
          </a:xfrm>
          <a:prstGeom prst="roundRect">
            <a:avLst>
              <a:gd name="adj" fmla="val 74638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12150" y="5167670"/>
            <a:ext cx="2481263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Context-Poor Analysis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12150" y="5532358"/>
            <a:ext cx="7373541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Demand analysis lacks vital context, leading to incomplete or misleading insights.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58309" y="6140053"/>
            <a:ext cx="7627382" cy="1255276"/>
          </a:xfrm>
          <a:prstGeom prst="roundRect">
            <a:avLst>
              <a:gd name="adj" fmla="val 8741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35449" y="6140053"/>
            <a:ext cx="91440" cy="1255276"/>
          </a:xfrm>
          <a:prstGeom prst="roundRect">
            <a:avLst>
              <a:gd name="adj" fmla="val 74638"/>
            </a:avLst>
          </a:prstGeom>
          <a:solidFill>
            <a:srgbClr val="DA1B2E"/>
          </a:solidFill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12150" y="6325314"/>
            <a:ext cx="2483882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Slow Decision-Making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12150" y="6690003"/>
            <a:ext cx="7188279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Operational decision-making is significantly slowed, impacting responsiveness and effectiveness.</a:t>
            </a:r>
            <a:endParaRPr lang="en-US" sz="1500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56178"/>
            <a:ext cx="7627382" cy="997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Project Goal: A Centralized, User-Friendly Tagging System</a:t>
            </a:r>
            <a:endParaRPr lang="en-US" sz="3100" b="1" dirty="0">
              <a:latin typeface="Book Antiqua" panose="020406020503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081332"/>
            <a:ext cx="7627382" cy="485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Our primary objective is to develop an intuitive, calendar-based tagging system designed to centralize and streamline data management for UW–Madison Transportation Services.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2737247"/>
            <a:ext cx="151567" cy="1895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44709" y="2979658"/>
            <a:ext cx="7627382" cy="15240"/>
          </a:xfrm>
          <a:prstGeom prst="rect">
            <a:avLst/>
          </a:prstGeom>
          <a:solidFill>
            <a:srgbClr val="DA1B2E"/>
          </a:solidFill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44709" y="3085862"/>
            <a:ext cx="2366129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Centralized Categories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44709" y="3426262"/>
            <a:ext cx="7627382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Consolidate all relevant data categories: events, weather, closures, sports, and academic schedules.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44709" y="3934182"/>
            <a:ext cx="151567" cy="1895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4709" y="4176593"/>
            <a:ext cx="7627382" cy="15240"/>
          </a:xfrm>
          <a:prstGeom prst="rect">
            <a:avLst/>
          </a:prstGeom>
          <a:solidFill>
            <a:srgbClr val="DA1B2E"/>
          </a:solidFill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44709" y="4282797"/>
            <a:ext cx="2044184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cs typeface="Sora Semi Bold" pitchFamily="34" charset="-120"/>
              </a:rPr>
              <a:t>Intuitive Interaction</a:t>
            </a:r>
          </a:p>
        </p:txBody>
      </p:sp>
      <p:sp>
        <p:nvSpPr>
          <p:cNvPr id="12" name="Text 9"/>
          <p:cNvSpPr/>
          <p:nvPr/>
        </p:nvSpPr>
        <p:spPr>
          <a:xfrm>
            <a:off x="6244710" y="4623197"/>
            <a:ext cx="8295156" cy="424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latin typeface="Book Antiqua" panose="02040602050305030304" pitchFamily="18" charset="0"/>
              </a:rPr>
              <a:t>Enable easy, user-friendly browsing and tagging functionality through an interactive calendar </a:t>
            </a:r>
          </a:p>
          <a:p>
            <a:pPr>
              <a:lnSpc>
                <a:spcPts val="1900"/>
              </a:lnSpc>
            </a:pPr>
            <a:r>
              <a:rPr lang="en-US" sz="1500" dirty="0">
                <a:latin typeface="Book Antiqua" panose="02040602050305030304" pitchFamily="18" charset="0"/>
              </a:rPr>
              <a:t>interface.</a:t>
            </a:r>
          </a:p>
        </p:txBody>
      </p:sp>
      <p:sp>
        <p:nvSpPr>
          <p:cNvPr id="13" name="Text 10"/>
          <p:cNvSpPr/>
          <p:nvPr/>
        </p:nvSpPr>
        <p:spPr>
          <a:xfrm>
            <a:off x="6244709" y="5131118"/>
            <a:ext cx="151567" cy="1895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44709" y="5373529"/>
            <a:ext cx="7627382" cy="15240"/>
          </a:xfrm>
          <a:prstGeom prst="rect">
            <a:avLst/>
          </a:prstGeom>
          <a:solidFill>
            <a:srgbClr val="DA1B2E"/>
          </a:solidFill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244709" y="5479733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Robust Backend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44708" y="5820132"/>
            <a:ext cx="8295155" cy="507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latin typeface="Book Antiqua" panose="02040602050305030304" pitchFamily="18" charset="0"/>
              </a:rPr>
              <a:t>Connect the system to a structured Node.js + MySQL backend for reliable data storage and </a:t>
            </a:r>
          </a:p>
          <a:p>
            <a:pPr>
              <a:lnSpc>
                <a:spcPts val="1900"/>
              </a:lnSpc>
            </a:pPr>
            <a:r>
              <a:rPr lang="en-US" sz="1500" dirty="0">
                <a:latin typeface="Book Antiqua" panose="02040602050305030304" pitchFamily="18" charset="0"/>
              </a:rPr>
              <a:t>retrieval.</a:t>
            </a:r>
          </a:p>
        </p:txBody>
      </p:sp>
      <p:sp>
        <p:nvSpPr>
          <p:cNvPr id="17" name="Text 14"/>
          <p:cNvSpPr/>
          <p:nvPr/>
        </p:nvSpPr>
        <p:spPr>
          <a:xfrm>
            <a:off x="6244709" y="6328053"/>
            <a:ext cx="151567" cy="1895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244709" y="6570464"/>
            <a:ext cx="7627382" cy="15240"/>
          </a:xfrm>
          <a:prstGeom prst="rect">
            <a:avLst/>
          </a:prstGeom>
          <a:solidFill>
            <a:srgbClr val="DA1B2E"/>
          </a:solidFill>
        </p:spPr>
        <p:txBody>
          <a:bodyPr/>
          <a:lstStyle/>
          <a:p>
            <a:endParaRPr lang="en-US" sz="1500">
              <a:latin typeface="Book Antiqua" panose="0204060205030503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244709" y="6676668"/>
            <a:ext cx="2239685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Reporting Integration</a:t>
            </a:r>
            <a:endParaRPr lang="en-US" sz="1500" dirty="0">
              <a:latin typeface="Book Antiqua" panose="0204060205030503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244709" y="7017068"/>
            <a:ext cx="7627382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latin typeface="Book Antiqua" panose="02040602050305030304" pitchFamily="18" charset="0"/>
              </a:rPr>
              <a:t>Integrate datasets with Power BI for comprehensive and dynamic reporting.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417" y="7340669"/>
            <a:ext cx="1798983" cy="8889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91615"/>
            <a:ext cx="7460575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Key Data Sources Utilized</a:t>
            </a:r>
            <a:endParaRPr lang="en-US" sz="4450" b="1" dirty="0">
              <a:latin typeface="Book Antiqua" panose="020406020503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2529245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To build a comprehensive and accurate tagging system, we integrated data from several critical sources: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3661291"/>
            <a:ext cx="35493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Weather data (</a:t>
            </a: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Daily conditions 2020–2024)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4430435"/>
            <a:ext cx="35493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Campus closures 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5199578"/>
            <a:ext cx="35493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UW athletics &amp; campus events (merged into events table)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309" y="5968722"/>
            <a:ext cx="35493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Academic Calendars (2020–2024)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43939" y="3661291"/>
            <a:ext cx="35493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Parking occupancy (Lots 17 &amp; 76 historical data)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43939" y="4430435"/>
            <a:ext cx="35493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Parking restrictions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43939" y="5199578"/>
            <a:ext cx="35493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00" dirty="0">
                <a:latin typeface="Book Antiqua" panose="02040602050305030304" pitchFamily="18" charset="0"/>
                <a:cs typeface="Sora Light" panose="020B0604020202020204" charset="0"/>
              </a:rPr>
              <a:t>Custom tags (created through the UI)</a:t>
            </a:r>
            <a:endParaRPr lang="en-US" sz="17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5195"/>
            <a:ext cx="9749433" cy="4988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System Architecture: A Step-by-Step Approach</a:t>
            </a:r>
            <a:endParaRPr lang="en-US" sz="3100" b="1" dirty="0">
              <a:latin typeface="Book Antiqua" panose="0204060205030503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58546" y="2491500"/>
            <a:ext cx="151567" cy="909876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61680" y="2643067"/>
            <a:ext cx="2316004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5. Tag Logic Rendering</a:t>
            </a:r>
            <a:endParaRPr lang="en-US" sz="20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61680" y="2983466"/>
            <a:ext cx="12583239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2000" dirty="0">
                <a:latin typeface="Book Antiqua" panose="02040602050305030304" pitchFamily="18" charset="0"/>
                <a:cs typeface="Sora Light" panose="020B0604020202020204" charset="0"/>
              </a:rPr>
              <a:t>Implementing rules for displaying events, weather, closures, parking, and custom tags.</a:t>
            </a:r>
          </a:p>
        </p:txBody>
      </p:sp>
      <p:sp>
        <p:nvSpPr>
          <p:cNvPr id="9" name="Shape 7"/>
          <p:cNvSpPr/>
          <p:nvPr/>
        </p:nvSpPr>
        <p:spPr>
          <a:xfrm>
            <a:off x="986075" y="3552942"/>
            <a:ext cx="151567" cy="909876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89208" y="3704509"/>
            <a:ext cx="2578894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4. Interactive Calendar UI</a:t>
            </a:r>
            <a:endParaRPr lang="en-US" sz="20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89208" y="4044908"/>
            <a:ext cx="12355711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2000" dirty="0">
                <a:latin typeface="Book Antiqua" panose="02040602050305030304" pitchFamily="18" charset="0"/>
                <a:cs typeface="Sora Light" panose="020B0604020202020204" charset="0"/>
              </a:rPr>
              <a:t>Building the user-facing calendar interface for viewing events and tags.</a:t>
            </a:r>
          </a:p>
        </p:txBody>
      </p:sp>
      <p:sp>
        <p:nvSpPr>
          <p:cNvPr id="12" name="Shape 10"/>
          <p:cNvSpPr/>
          <p:nvPr/>
        </p:nvSpPr>
        <p:spPr>
          <a:xfrm>
            <a:off x="1213603" y="4614384"/>
            <a:ext cx="151567" cy="909876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16736" y="4765951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3. Backend Setup</a:t>
            </a:r>
            <a:endParaRPr lang="en-US" sz="20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16736" y="5106351"/>
            <a:ext cx="12128183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2000" dirty="0">
                <a:latin typeface="Book Antiqua" panose="02040602050305030304" pitchFamily="18" charset="0"/>
                <a:cs typeface="Sora Light" panose="020B0604020202020204" charset="0"/>
              </a:rPr>
              <a:t>Connecting a locally hosted Node.js API to the Railway MySQL database.</a:t>
            </a:r>
          </a:p>
        </p:txBody>
      </p:sp>
      <p:sp>
        <p:nvSpPr>
          <p:cNvPr id="15" name="Shape 13"/>
          <p:cNvSpPr/>
          <p:nvPr/>
        </p:nvSpPr>
        <p:spPr>
          <a:xfrm>
            <a:off x="986075" y="5675827"/>
            <a:ext cx="151567" cy="909876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89208" y="5827393"/>
            <a:ext cx="2429708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2. Schema + ERD Design</a:t>
            </a:r>
            <a:endParaRPr lang="en-US" sz="20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89208" y="6167793"/>
            <a:ext cx="12355711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2000" dirty="0">
                <a:latin typeface="Book Antiqua" panose="02040602050305030304" pitchFamily="18" charset="0"/>
                <a:cs typeface="Sora Light" panose="020B0604020202020204" charset="0"/>
              </a:rPr>
              <a:t>Designing the MySQL database structure, relationships, and unified date_key.</a:t>
            </a:r>
          </a:p>
        </p:txBody>
      </p:sp>
      <p:sp>
        <p:nvSpPr>
          <p:cNvPr id="18" name="Shape 16"/>
          <p:cNvSpPr/>
          <p:nvPr/>
        </p:nvSpPr>
        <p:spPr>
          <a:xfrm>
            <a:off x="758546" y="6737269"/>
            <a:ext cx="151567" cy="909876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200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61680" y="6888835"/>
            <a:ext cx="2928104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Light" panose="020B0604020202020204" charset="0"/>
              </a:rPr>
              <a:t>1. Data Collection &amp; Cleaning</a:t>
            </a:r>
            <a:endParaRPr lang="en-US" sz="20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61680" y="7229235"/>
            <a:ext cx="12583239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anose="020B0604020202020204" charset="0"/>
              </a:rPr>
              <a:t>Gathering and preparing all necessary datasets.</a:t>
            </a:r>
            <a:endParaRPr lang="en-US" sz="2000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417" y="7340669"/>
            <a:ext cx="1798983" cy="888931"/>
          </a:xfrm>
          <a:prstGeom prst="rect">
            <a:avLst/>
          </a:prstGeom>
        </p:spPr>
      </p:pic>
      <p:sp>
        <p:nvSpPr>
          <p:cNvPr id="22" name="Shape 4"/>
          <p:cNvSpPr/>
          <p:nvPr/>
        </p:nvSpPr>
        <p:spPr>
          <a:xfrm>
            <a:off x="682941" y="1490393"/>
            <a:ext cx="151567" cy="909876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5"/>
          <p:cNvSpPr/>
          <p:nvPr/>
        </p:nvSpPr>
        <p:spPr>
          <a:xfrm>
            <a:off x="986075" y="1641960"/>
            <a:ext cx="2316004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000" b="1" dirty="0">
                <a:solidFill>
                  <a:srgbClr val="3B3535"/>
                </a:solidFill>
                <a:latin typeface="Book Antiqua" panose="02040602050305030304" pitchFamily="18" charset="0"/>
                <a:cs typeface="Sora Light" panose="020B0604020202020204" charset="0"/>
              </a:rPr>
              <a:t>6. </a:t>
            </a:r>
            <a:r>
              <a:rPr lang="en-US" sz="2000" b="1" dirty="0">
                <a:effectLst/>
                <a:latin typeface="Book Antiqua" panose="02040602050305030304" pitchFamily="18" charset="0"/>
                <a:cs typeface="Sora Light" panose="020B0604020202020204" charset="0"/>
              </a:rPr>
              <a:t>Analytics Integration (Power BI)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2000" b="1" dirty="0">
              <a:latin typeface="Book Antiqua" panose="02040602050305030304" pitchFamily="18" charset="0"/>
              <a:cs typeface="Sora Light" panose="020B0604020202020204" charset="0"/>
            </a:endParaRPr>
          </a:p>
        </p:txBody>
      </p:sp>
      <p:sp>
        <p:nvSpPr>
          <p:cNvPr id="24" name="Text 6"/>
          <p:cNvSpPr/>
          <p:nvPr/>
        </p:nvSpPr>
        <p:spPr>
          <a:xfrm>
            <a:off x="986075" y="1982359"/>
            <a:ext cx="12583239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r>
              <a:rPr lang="en-US" sz="2000" dirty="0">
                <a:effectLst/>
                <a:latin typeface="Book Antiqua" panose="02040602050305030304" pitchFamily="18" charset="0"/>
                <a:cs typeface="Sora Light" panose="020B0604020202020204" charset="0"/>
              </a:rPr>
              <a:t>Connecting the Railway MySQL database directly to Power BI to support operational insights.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46760"/>
            <a:ext cx="10654665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Database Schema: Relational Design</a:t>
            </a:r>
            <a:endParaRPr lang="en-US" sz="4450" b="1" dirty="0">
              <a:latin typeface="Book Antiqua" panose="0204060205030503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892737"/>
            <a:ext cx="131137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latin typeface="Book Antiqua" panose="02040602050305030304" pitchFamily="18" charset="0"/>
              </a:rPr>
              <a:t>Our database is designed with a fully relational structure centered around a unified </a:t>
            </a:r>
            <a:r>
              <a:rPr lang="en-US" sz="1700" dirty="0" err="1">
                <a:latin typeface="Book Antiqua" panose="02040602050305030304" pitchFamily="18" charset="0"/>
              </a:rPr>
              <a:t>date_key</a:t>
            </a:r>
            <a:r>
              <a:rPr lang="en-US" sz="1700" dirty="0">
                <a:latin typeface="Book Antiqua" panose="02040602050305030304" pitchFamily="18" charset="0"/>
              </a:rPr>
              <a:t>, enabling consistent linking across all datasets and efficient querying for analysis.</a:t>
            </a:r>
          </a:p>
        </p:txBody>
      </p:sp>
      <p:sp>
        <p:nvSpPr>
          <p:cNvPr id="4" name="Text 2"/>
          <p:cNvSpPr/>
          <p:nvPr/>
        </p:nvSpPr>
        <p:spPr>
          <a:xfrm>
            <a:off x="2169557" y="319611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Dates</a:t>
            </a:r>
            <a:endParaRPr lang="en-US" sz="2200" dirty="0">
              <a:latin typeface="Book Antiqua" panose="0204060205030503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682246"/>
            <a:ext cx="426196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Core entity, linking all other data.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943" y="4027230"/>
            <a:ext cx="304681" cy="3046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0011" y="282987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Tags</a:t>
            </a:r>
            <a:endParaRPr lang="en-US" sz="2200" dirty="0">
              <a:latin typeface="Book Antiqua" panose="0204060205030503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610011" y="3316010"/>
            <a:ext cx="426208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Categorizes various events and conditions.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IN" altLang="en-US" sz="1700" dirty="0">
                <a:latin typeface="Book Antiqua" panose="02040602050305030304" pitchFamily="18" charset="0"/>
              </a:rPr>
              <a:t>(Exists locally)</a:t>
            </a: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1117" y="3874472"/>
            <a:ext cx="304681" cy="30468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10011" y="4334351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Sports</a:t>
            </a:r>
            <a:endParaRPr lang="en-US" sz="2200" dirty="0">
              <a:latin typeface="Book Antiqua" panose="0204060205030503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610011" y="4820483"/>
            <a:ext cx="426208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Details about athletic events.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62878" y="4571940"/>
            <a:ext cx="304681" cy="30468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10011" y="549211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Weather</a:t>
            </a:r>
            <a:endParaRPr lang="en-US" sz="2200" dirty="0">
              <a:latin typeface="Book Antiqua" panose="02040602050305030304" pitchFamily="18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610011" y="5978247"/>
            <a:ext cx="426208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Historical weather conditions.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86202" y="5594687"/>
            <a:ext cx="304681" cy="30468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610011" y="6649879"/>
            <a:ext cx="2871788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Academic Calendar</a:t>
            </a:r>
            <a:endParaRPr lang="en-US" sz="2200" dirty="0">
              <a:latin typeface="Book Antiqua" panose="02040602050305030304" pitchFamily="18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9610011" y="7136011"/>
            <a:ext cx="426208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University academic schedule.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38834" y="6172379"/>
            <a:ext cx="304681" cy="304681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2169557" y="645687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Road Closures</a:t>
            </a:r>
            <a:endParaRPr lang="en-US" sz="2200" dirty="0">
              <a:latin typeface="Book Antiqua" panose="02040602050305030304" pitchFamily="18" charset="0"/>
            </a:endParaRPr>
          </a:p>
        </p:txBody>
      </p:sp>
      <p:sp>
        <p:nvSpPr>
          <p:cNvPr id="25" name="Text 13"/>
          <p:cNvSpPr/>
          <p:nvPr/>
        </p:nvSpPr>
        <p:spPr>
          <a:xfrm>
            <a:off x="758309" y="6943011"/>
            <a:ext cx="426196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Information on road disruptions.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58830" y="5870198"/>
            <a:ext cx="304681" cy="304681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2071234" y="5003491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Occupancy</a:t>
            </a:r>
            <a:endParaRPr lang="en-US" sz="2200" dirty="0">
              <a:latin typeface="Book Antiqua" panose="02040602050305030304" pitchFamily="18" charset="0"/>
            </a:endParaRPr>
          </a:p>
        </p:txBody>
      </p:sp>
      <p:sp>
        <p:nvSpPr>
          <p:cNvPr id="29" name="Text 15"/>
          <p:cNvSpPr/>
          <p:nvPr/>
        </p:nvSpPr>
        <p:spPr>
          <a:xfrm>
            <a:off x="758309" y="5399246"/>
            <a:ext cx="426196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Parking lot usage data.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pic>
        <p:nvPicPr>
          <p:cNvPr id="30" name="Image 1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31" name="Image 13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84141" y="4915436"/>
            <a:ext cx="304681" cy="30468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4"/>
          <a:srcRect t="15980"/>
          <a:stretch>
            <a:fillRect/>
          </a:stretch>
        </p:blipFill>
        <p:spPr>
          <a:xfrm>
            <a:off x="12831417" y="7482721"/>
            <a:ext cx="1798983" cy="746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51391"/>
            <a:ext cx="7627382" cy="10691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F1E1E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Interactive Calendar Interface: Demo Concept</a:t>
            </a:r>
            <a:endParaRPr lang="en-US" sz="3350" b="1" dirty="0">
              <a:latin typeface="Book Antiqua" panose="020406020503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1964293"/>
            <a:ext cx="7627382" cy="520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The user interface is designed for maximum usability and responsiveness, built with TailwindCSS to ensure a modern and adaptable experience across devices.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5" name="Shape 2"/>
          <p:cNvSpPr/>
          <p:nvPr>
            <p:custDataLst>
              <p:tags r:id="rId1"/>
            </p:custDataLst>
          </p:nvPr>
        </p:nvSpPr>
        <p:spPr>
          <a:xfrm>
            <a:off x="758309" y="2667119"/>
            <a:ext cx="7627382" cy="995243"/>
          </a:xfrm>
          <a:prstGeom prst="roundRect">
            <a:avLst>
              <a:gd name="adj" fmla="val 6857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600">
              <a:latin typeface="Book Antiqua" panose="02040602050305030304" pitchFamily="18" charset="0"/>
            </a:endParaRPr>
          </a:p>
        </p:txBody>
      </p:sp>
      <p:sp>
        <p:nvSpPr>
          <p:cNvPr id="6" name="Shape 3"/>
          <p:cNvSpPr/>
          <p:nvPr>
            <p:custDataLst>
              <p:tags r:id="rId2"/>
            </p:custDataLst>
          </p:nvPr>
        </p:nvSpPr>
        <p:spPr>
          <a:xfrm>
            <a:off x="781169" y="2689979"/>
            <a:ext cx="649962" cy="949523"/>
          </a:xfrm>
          <a:prstGeom prst="roundRect">
            <a:avLst>
              <a:gd name="adj" fmla="val 6280"/>
            </a:avLst>
          </a:prstGeom>
          <a:solidFill>
            <a:srgbClr val="F9D2D6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</a:endParaRPr>
          </a:p>
        </p:txBody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980480" y="3012400"/>
            <a:ext cx="243721" cy="3046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8" name="Text 5"/>
          <p:cNvSpPr/>
          <p:nvPr>
            <p:custDataLst>
              <p:tags r:id="rId4"/>
            </p:custDataLst>
          </p:nvPr>
        </p:nvSpPr>
        <p:spPr>
          <a:xfrm>
            <a:off x="1593533" y="2852380"/>
            <a:ext cx="2138005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Multi-Year View</a:t>
            </a:r>
            <a:endParaRPr lang="en-US" sz="1600" b="1" dirty="0">
              <a:latin typeface="Book Antiqua" panose="02040602050305030304" pitchFamily="18" charset="0"/>
            </a:endParaRPr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1593533" y="3217069"/>
            <a:ext cx="6606897" cy="260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Browse dates from 2020 to 2024 with ease.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10" name="Shape 7"/>
          <p:cNvSpPr/>
          <p:nvPr>
            <p:custDataLst>
              <p:tags r:id="rId6"/>
            </p:custDataLst>
          </p:nvPr>
        </p:nvSpPr>
        <p:spPr>
          <a:xfrm>
            <a:off x="758309" y="3824764"/>
            <a:ext cx="7627382" cy="995243"/>
          </a:xfrm>
          <a:prstGeom prst="roundRect">
            <a:avLst>
              <a:gd name="adj" fmla="val 6857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600">
              <a:latin typeface="Book Antiqua" panose="02040602050305030304" pitchFamily="18" charset="0"/>
            </a:endParaRPr>
          </a:p>
        </p:txBody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781169" y="3847624"/>
            <a:ext cx="649962" cy="949523"/>
          </a:xfrm>
          <a:prstGeom prst="roundRect">
            <a:avLst>
              <a:gd name="adj" fmla="val 6280"/>
            </a:avLst>
          </a:prstGeom>
          <a:solidFill>
            <a:srgbClr val="F9D2D6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</a:endParaRPr>
          </a:p>
        </p:txBody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980480" y="4170045"/>
            <a:ext cx="243721" cy="3046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1593533" y="4010025"/>
            <a:ext cx="2194322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Tag Category Filters</a:t>
            </a:r>
            <a:endParaRPr lang="en-US" sz="1600" b="1" dirty="0">
              <a:latin typeface="Book Antiqua" panose="02040602050305030304" pitchFamily="18" charset="0"/>
            </a:endParaRPr>
          </a:p>
        </p:txBody>
      </p:sp>
      <p:sp>
        <p:nvSpPr>
          <p:cNvPr id="14" name="Text 11"/>
          <p:cNvSpPr/>
          <p:nvPr>
            <p:custDataLst>
              <p:tags r:id="rId10"/>
            </p:custDataLst>
          </p:nvPr>
        </p:nvSpPr>
        <p:spPr>
          <a:xfrm>
            <a:off x="1593533" y="4374713"/>
            <a:ext cx="6606897" cy="260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Quickly narrow down views by specific tag types.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15" name="Shape 12"/>
          <p:cNvSpPr/>
          <p:nvPr>
            <p:custDataLst>
              <p:tags r:id="rId11"/>
            </p:custDataLst>
          </p:nvPr>
        </p:nvSpPr>
        <p:spPr>
          <a:xfrm>
            <a:off x="758309" y="4982408"/>
            <a:ext cx="7627382" cy="995243"/>
          </a:xfrm>
          <a:prstGeom prst="roundRect">
            <a:avLst>
              <a:gd name="adj" fmla="val 6857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600">
              <a:latin typeface="Book Antiqua" panose="02040602050305030304" pitchFamily="18" charset="0"/>
            </a:endParaRPr>
          </a:p>
        </p:txBody>
      </p:sp>
      <p:sp>
        <p:nvSpPr>
          <p:cNvPr id="16" name="Shape 13"/>
          <p:cNvSpPr/>
          <p:nvPr>
            <p:custDataLst>
              <p:tags r:id="rId12"/>
            </p:custDataLst>
          </p:nvPr>
        </p:nvSpPr>
        <p:spPr>
          <a:xfrm>
            <a:off x="781169" y="5005268"/>
            <a:ext cx="649962" cy="949523"/>
          </a:xfrm>
          <a:prstGeom prst="roundRect">
            <a:avLst>
              <a:gd name="adj" fmla="val 6280"/>
            </a:avLst>
          </a:prstGeom>
          <a:solidFill>
            <a:srgbClr val="F9D2D6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</a:endParaRPr>
          </a:p>
        </p:txBody>
      </p:sp>
      <p:sp>
        <p:nvSpPr>
          <p:cNvPr id="17" name="Text 14"/>
          <p:cNvSpPr/>
          <p:nvPr>
            <p:custDataLst>
              <p:tags r:id="rId13"/>
            </p:custDataLst>
          </p:nvPr>
        </p:nvSpPr>
        <p:spPr>
          <a:xfrm>
            <a:off x="980480" y="5327690"/>
            <a:ext cx="243721" cy="3046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18" name="Text 15"/>
          <p:cNvSpPr/>
          <p:nvPr>
            <p:custDataLst>
              <p:tags r:id="rId14"/>
            </p:custDataLst>
          </p:nvPr>
        </p:nvSpPr>
        <p:spPr>
          <a:xfrm>
            <a:off x="1593533" y="5167670"/>
            <a:ext cx="2138005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Metadata Modal</a:t>
            </a:r>
            <a:endParaRPr lang="en-US" sz="1600" b="1" dirty="0">
              <a:latin typeface="Book Antiqua" panose="02040602050305030304" pitchFamily="18" charset="0"/>
            </a:endParaRPr>
          </a:p>
        </p:txBody>
      </p:sp>
      <p:sp>
        <p:nvSpPr>
          <p:cNvPr id="19" name="Text 16"/>
          <p:cNvSpPr/>
          <p:nvPr>
            <p:custDataLst>
              <p:tags r:id="rId15"/>
            </p:custDataLst>
          </p:nvPr>
        </p:nvSpPr>
        <p:spPr>
          <a:xfrm>
            <a:off x="1593533" y="5532358"/>
            <a:ext cx="6606897" cy="260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Click any date to reveal detailed metadata.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20" name="Shape 17"/>
          <p:cNvSpPr/>
          <p:nvPr>
            <p:custDataLst>
              <p:tags r:id="rId16"/>
            </p:custDataLst>
          </p:nvPr>
        </p:nvSpPr>
        <p:spPr>
          <a:xfrm>
            <a:off x="758309" y="6140053"/>
            <a:ext cx="7627382" cy="995243"/>
          </a:xfrm>
          <a:prstGeom prst="roundRect">
            <a:avLst>
              <a:gd name="adj" fmla="val 6857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sz="1600">
              <a:latin typeface="Book Antiqua" panose="02040602050305030304" pitchFamily="18" charset="0"/>
            </a:endParaRPr>
          </a:p>
        </p:txBody>
      </p:sp>
      <p:sp>
        <p:nvSpPr>
          <p:cNvPr id="21" name="Shape 18"/>
          <p:cNvSpPr/>
          <p:nvPr>
            <p:custDataLst>
              <p:tags r:id="rId17"/>
            </p:custDataLst>
          </p:nvPr>
        </p:nvSpPr>
        <p:spPr>
          <a:xfrm>
            <a:off x="781169" y="6162913"/>
            <a:ext cx="649962" cy="949523"/>
          </a:xfrm>
          <a:prstGeom prst="roundRect">
            <a:avLst>
              <a:gd name="adj" fmla="val 6280"/>
            </a:avLst>
          </a:prstGeom>
          <a:solidFill>
            <a:srgbClr val="F9D2D6"/>
          </a:solidFill>
        </p:spPr>
        <p:txBody>
          <a:bodyPr/>
          <a:lstStyle/>
          <a:p>
            <a:endParaRPr lang="en-US" sz="1600">
              <a:latin typeface="Book Antiqua" panose="02040602050305030304" pitchFamily="18" charset="0"/>
            </a:endParaRPr>
          </a:p>
        </p:txBody>
      </p:sp>
      <p:sp>
        <p:nvSpPr>
          <p:cNvPr id="22" name="Text 19"/>
          <p:cNvSpPr/>
          <p:nvPr>
            <p:custDataLst>
              <p:tags r:id="rId18"/>
            </p:custDataLst>
          </p:nvPr>
        </p:nvSpPr>
        <p:spPr>
          <a:xfrm>
            <a:off x="980480" y="6485334"/>
            <a:ext cx="243721" cy="3046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1600" dirty="0">
              <a:latin typeface="Book Antiqua" panose="02040602050305030304" pitchFamily="18" charset="0"/>
            </a:endParaRPr>
          </a:p>
        </p:txBody>
      </p:sp>
      <p:sp>
        <p:nvSpPr>
          <p:cNvPr id="23" name="Text 20"/>
          <p:cNvSpPr/>
          <p:nvPr>
            <p:custDataLst>
              <p:tags r:id="rId19"/>
            </p:custDataLst>
          </p:nvPr>
        </p:nvSpPr>
        <p:spPr>
          <a:xfrm>
            <a:off x="1593533" y="6325314"/>
            <a:ext cx="2138005" cy="267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C</a:t>
            </a:r>
            <a:r>
              <a:rPr lang="en-IN" altLang="en-US" sz="1600" b="1" dirty="0">
                <a:solidFill>
                  <a:srgbClr val="3B3535"/>
                </a:solidFill>
                <a:latin typeface="Book Antiqua" panose="02040602050305030304" pitchFamily="18" charset="0"/>
                <a:ea typeface="Sora Semi Bold" pitchFamily="34" charset="-122"/>
                <a:cs typeface="Sora Semi Bold" pitchFamily="34" charset="-120"/>
              </a:rPr>
              <a:t>ustom tag creation</a:t>
            </a:r>
          </a:p>
        </p:txBody>
      </p:sp>
      <p:sp>
        <p:nvSpPr>
          <p:cNvPr id="24" name="Text 21"/>
          <p:cNvSpPr/>
          <p:nvPr>
            <p:custDataLst>
              <p:tags r:id="rId20"/>
            </p:custDataLst>
          </p:nvPr>
        </p:nvSpPr>
        <p:spPr>
          <a:xfrm>
            <a:off x="1593533" y="6690003"/>
            <a:ext cx="6606897" cy="260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IN" alt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Add new contextual tags directly from interface</a:t>
            </a:r>
            <a:r>
              <a:rPr lang="en-US" sz="1600" dirty="0">
                <a:solidFill>
                  <a:srgbClr val="3B3535"/>
                </a:solidFill>
                <a:latin typeface="Book Antiqua" panose="02040602050305030304" pitchFamily="18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600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8.4031496062992,&quot;left&quot;:59.70937007874015,&quot;top&quot;:123.63748031496064,&quot;width&quot;:1066.501653543307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8249606299213,&quot;left&quot;:59.70937007874015,&quot;top&quot;:210.00937007874018,&quot;width&quot;:600.581259842519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132cb0-a929-47af-9843-baa09ffc8aae" xsi:nil="true"/>
    <lcf76f155ced4ddcb4097134ff3c332f xmlns="60f06c85-b143-4f5a-a919-6030ef5659b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C10693FC5104982FF56BB506A92CA" ma:contentTypeVersion="10" ma:contentTypeDescription="Create a new document." ma:contentTypeScope="" ma:versionID="2f5ae7e34433d522fcd5b2886175983d">
  <xsd:schema xmlns:xsd="http://www.w3.org/2001/XMLSchema" xmlns:xs="http://www.w3.org/2001/XMLSchema" xmlns:p="http://schemas.microsoft.com/office/2006/metadata/properties" xmlns:ns2="60f06c85-b143-4f5a-a919-6030ef5659bc" xmlns:ns3="e4132cb0-a929-47af-9843-baa09ffc8aae" targetNamespace="http://schemas.microsoft.com/office/2006/metadata/properties" ma:root="true" ma:fieldsID="03c0bd02a9d2abdfa3ae8ee3dffc6035" ns2:_="" ns3:_="">
    <xsd:import namespace="60f06c85-b143-4f5a-a919-6030ef5659bc"/>
    <xsd:import namespace="e4132cb0-a929-47af-9843-baa09ffc8a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f06c85-b143-4f5a-a919-6030ef5659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3718347-7ac7-43d2-8bc2-3254bf3347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132cb0-a929-47af-9843-baa09ffc8aa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6811593-8668-42cf-b62e-5d6e906aeba8}" ma:internalName="TaxCatchAll" ma:showField="CatchAllData" ma:web="e4132cb0-a929-47af-9843-baa09ffc8a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BF18BE-148F-4D98-8D4B-D78E20737576}">
  <ds:schemaRefs>
    <ds:schemaRef ds:uri="http://schemas.microsoft.com/office/2006/metadata/properties"/>
    <ds:schemaRef ds:uri="http://schemas.microsoft.com/office/infopath/2007/PartnerControls"/>
    <ds:schemaRef ds:uri="e4132cb0-a929-47af-9843-baa09ffc8aae"/>
    <ds:schemaRef ds:uri="60f06c85-b143-4f5a-a919-6030ef5659bc"/>
  </ds:schemaRefs>
</ds:datastoreItem>
</file>

<file path=customXml/itemProps2.xml><?xml version="1.0" encoding="utf-8"?>
<ds:datastoreItem xmlns:ds="http://schemas.openxmlformats.org/officeDocument/2006/customXml" ds:itemID="{164386A4-A259-47FF-B40E-C33ADD60F8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E485CB-D17D-48D0-AC27-A94B906813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f06c85-b143-4f5a-a919-6030ef5659bc"/>
    <ds:schemaRef ds:uri="e4132cb0-a929-47af-9843-baa09ffc8a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1568</Words>
  <Application>Microsoft Office PowerPoint</Application>
  <PresentationFormat>自定义</PresentationFormat>
  <Paragraphs>211</Paragraphs>
  <Slides>18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Patron</dc:creator>
  <cp:lastModifiedBy>Rohini Ramesh</cp:lastModifiedBy>
  <cp:revision>43</cp:revision>
  <dcterms:created xsi:type="dcterms:W3CDTF">2025-12-03T22:05:00Z</dcterms:created>
  <dcterms:modified xsi:type="dcterms:W3CDTF">2025-12-05T16:11:23Z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ACF2D1097F034A76BAAB7A9119C5FA5C_12</vt:lpwstr>
  </property>
  <property fmtid="{D5CDD505-2E9C-101B-9397-08002B2CF9AE}" pid="3" name="KSOProductBuildVer">
    <vt:lpwstr>2057-12.2.0.23149</vt:lpwstr>
  </property>
  <property fmtid="{D5CDD505-2E9C-101B-9397-08002B2CF9AE}" pid="4" name="ContentTypeId">
    <vt:lpwstr>0x0101000E4C10693FC5104982FF56BB506A92CA</vt:lpwstr>
  </property>
  <property fmtid="{D5CDD505-2E9C-101B-9397-08002B2CF9AE}" pid="5" name="MediaServiceImageTags">
    <vt:lpwstr/>
  </property>
</Properties>
</file>